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3.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09-06-210a-ancient-intro.ipynb" TargetMode="External"/><Relationship Id="rId3" Type="http://schemas.openxmlformats.org/officeDocument/2006/relationships/hyperlink" Target="https://github/braddelong/LS2019/blob/master/2019-09-06-210a-ancient-intro.ipynb" TargetMode="External"/><Relationship Id="rId4" Type="http://schemas.openxmlformats.org/officeDocument/2006/relationships/hyperlink" Target="https://github.com/braddelong/LS2019/blob/master/2019-08-17-Ancient_Economies.ipynb" TargetMode="External"/><Relationship Id="rId5" Type="http://schemas.openxmlformats.org/officeDocument/2006/relationships/hyperlink" Target="https://github.com/braddelong/long-form-drafts/blob/master/malthusian_convergence.ipynb"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tinyurl.com/dl-2020-01-18g" TargetMode="External"/><Relationship Id="rId3" Type="http://schemas.openxmlformats.org/officeDocument/2006/relationships/hyperlink" Target="https://delong.typepad.com/files/clark-alms-selections.pdf" TargetMode="External"/><Relationship Id="rId4" Type="http://schemas.openxmlformats.org/officeDocument/2006/relationships/hyperlink" Target="https://github.com/braddelong/public-files/blob/master/econ-135-lecture-3.pptx" TargetMode="External"/><Relationship Id="rId5" Type="http://schemas.openxmlformats.org/officeDocument/2006/relationships/hyperlink" Target="https://datahub.berkeley.edu/user/delong@econ.berkeley.edu/notebooks/LS2019/2019-10-14-Ancient_Economies.ipynb" TargetMode="External"/><Relationship Id="rId6" Type="http://schemas.openxmlformats.org/officeDocument/2006/relationships/hyperlink" Target="https://nbviewer.jupyter.org/github/braddelong/LS2019/blob/master/2019-10-14-Ancient_Economies.ipynb"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datahub.berkeley.edu/user-redirect/interact?account=braddelong&amp;repo=long-form-drafts&amp;branch=master&amp;path=solow-model-2-basics.ipynb" TargetMode="External"/><Relationship Id="rId3" Type="http://schemas.openxmlformats.org/officeDocument/2006/relationships/hyperlink" Target="http://datahub.berkeley.edu/user-redirect/interact?account=braddelong&amp;repo=long-form-drafts&amp;branch=master&amp;path=solow-model-3-growing.ipynb" TargetMode="External"/><Relationship Id="rId4" Type="http://schemas.openxmlformats.org/officeDocument/2006/relationships/hyperlink" Target="http://datahub.berkeley.edu/user-redirect/interact?account=braddelong&amp;repo=long-form-drafts&amp;branch=master&amp;path=solow-model-4-using.ipynb" TargetMode="External"/><Relationship Id="rId5" Type="http://schemas.openxmlformats.org/officeDocument/2006/relationships/image" Target="../media/image10.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hyperlink" Target="http://datahub.berkeley.edu/user-redirect/interact?account=braddelong&amp;repo=LS2019&amp;branch=master&amp;path=2019-10-14-Ancient_Economies.ipynb" TargetMode="External"/><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24.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25.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6.png"/><Relationship Id="rId3" Type="http://schemas.openxmlformats.org/officeDocument/2006/relationships/image" Target="../media/image27.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clark-condition.pdf" TargetMode="External"/><Relationship Id="rId3" Type="http://schemas.openxmlformats.org/officeDocument/2006/relationships/hyperlink" Target="https://delong.typepad.com/files/morris-rules-3.pdf" TargetMode="External"/><Relationship Id="rId4" Type="http://schemas.openxmlformats.org/officeDocument/2006/relationships/hyperlink" Target="https://delong.typepad.com/files/crone-pre-selections.pdf" TargetMode="External"/><Relationship Id="rId5" Type="http://schemas.openxmlformats.org/officeDocument/2006/relationships/hyperlink" Target="https://web.stanford.edu/~chadj/facts.pdf" TargetMode="External"/></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8.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5/assignments/8065184"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3:…"/>
          <p:cNvSpPr txBox="1"/>
          <p:nvPr>
            <p:ph type="title" idx="4294967295"/>
          </p:nvPr>
        </p:nvSpPr>
        <p:spPr>
          <a:xfrm>
            <a:off x="277663" y="-1"/>
            <a:ext cx="8572501" cy="2540001"/>
          </a:xfrm>
          <a:prstGeom prst="rect">
            <a:avLst/>
          </a:prstGeom>
        </p:spPr>
        <p:txBody>
          <a:bodyPr lIns="45718" tIns="45718" rIns="45718" bIns="45718"/>
          <a:lstStyle/>
          <a:p>
            <a:pPr defTabSz="338326">
              <a:defRPr sz="4400">
                <a:uFill>
                  <a:solidFill>
                    <a:srgbClr val="000000"/>
                  </a:solidFill>
                </a:uFill>
                <a:latin typeface="Calibri"/>
                <a:ea typeface="Calibri"/>
                <a:cs typeface="Calibri"/>
                <a:sym typeface="Calibri"/>
              </a:defRPr>
            </a:pPr>
            <a:r>
              <a:t>Lecture 3:</a:t>
            </a:r>
          </a:p>
          <a:p>
            <a:pPr defTabSz="338326">
              <a:defRPr sz="4400">
                <a:uFill>
                  <a:solidFill>
                    <a:srgbClr val="000000"/>
                  </a:solidFill>
                </a:uFill>
                <a:latin typeface="Calibri"/>
                <a:ea typeface="Calibri"/>
                <a:cs typeface="Calibri"/>
                <a:sym typeface="Calibri"/>
              </a:defRPr>
            </a:pPr>
            <a:r>
              <a:t>1.2. Theory: The Malthus-Solow Economic Growth Model</a:t>
            </a:r>
          </a:p>
        </p:txBody>
      </p:sp>
      <p:sp>
        <p:nvSpPr>
          <p:cNvPr id="37"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70331">
              <a:spcBef>
                <a:spcPts val="900"/>
              </a:spcBef>
              <a:buSzTx/>
              <a:buFont typeface="Arial"/>
              <a:buNone/>
              <a:defRPr b="1" sz="2900">
                <a:uFill>
                  <a:solidFill>
                    <a:srgbClr val="000000"/>
                  </a:solidFill>
                </a:uFill>
                <a:latin typeface="+mn-lt"/>
                <a:ea typeface="+mn-ea"/>
                <a:cs typeface="+mn-cs"/>
                <a:sym typeface="Helvetica"/>
              </a:defRPr>
            </a:pPr>
          </a:p>
          <a:p>
            <a:pPr marL="0" indent="0" algn="ctr" defTabSz="370331">
              <a:spcBef>
                <a:spcPts val="900"/>
              </a:spcBef>
              <a:buSzTx/>
              <a:buFont typeface="Arial"/>
              <a:buNone/>
              <a:defRPr b="1" sz="2900">
                <a:uFill>
                  <a:solidFill>
                    <a:srgbClr val="000000"/>
                  </a:solidFill>
                </a:uFill>
                <a:latin typeface="+mn-lt"/>
                <a:ea typeface="+mn-ea"/>
                <a:cs typeface="+mn-cs"/>
                <a:sym typeface="Helvetica"/>
              </a:defRPr>
            </a:pPr>
            <a:r>
              <a:t>Brad DeLong</a:t>
            </a:r>
          </a:p>
          <a:p>
            <a:pPr marL="0" indent="0" algn="ctr" defTabSz="370331">
              <a:spcBef>
                <a:spcPts val="900"/>
              </a:spcBef>
              <a:buSzTx/>
              <a:buFont typeface="Arial"/>
              <a:buNone/>
              <a:defRPr sz="1900">
                <a:uFill>
                  <a:solidFill>
                    <a:srgbClr val="000000"/>
                  </a:solidFill>
                </a:uFill>
                <a:latin typeface="+mn-lt"/>
                <a:ea typeface="+mn-ea"/>
                <a:cs typeface="+mn-cs"/>
                <a:sym typeface="Helvetica"/>
              </a:defRPr>
            </a:pPr>
            <a:r>
              <a:t>last revised: 2020-02-12</a:t>
            </a:r>
          </a:p>
          <a:p>
            <a:pPr marL="0" indent="0" algn="ctr" defTabSz="370331">
              <a:spcBef>
                <a:spcPts val="900"/>
              </a:spcBef>
              <a:buSzTx/>
              <a:buFont typeface="Arial"/>
              <a:buNone/>
              <a:defRPr sz="1900">
                <a:uFill>
                  <a:solidFill>
                    <a:srgbClr val="000000"/>
                  </a:solidFill>
                </a:uFill>
                <a:latin typeface="+mn-lt"/>
                <a:ea typeface="+mn-ea"/>
                <a:cs typeface="+mn-cs"/>
                <a:sym typeface="Helvetica"/>
              </a:defRPr>
            </a:pPr>
          </a:p>
          <a:p>
            <a:pPr marL="0" indent="0" algn="ctr" defTabSz="370331">
              <a:spcBef>
                <a:spcPts val="900"/>
              </a:spcBef>
              <a:buSzTx/>
              <a:buFont typeface="Arial"/>
              <a:buNone/>
              <a:defRPr sz="1900">
                <a:uFill>
                  <a:solidFill>
                    <a:srgbClr val="000000"/>
                  </a:solidFill>
                </a:uFill>
                <a:latin typeface="+mn-lt"/>
                <a:ea typeface="+mn-ea"/>
                <a:cs typeface="+mn-cs"/>
                <a:sym typeface="Helvetica"/>
              </a:defRPr>
            </a:pPr>
          </a:p>
          <a:p>
            <a:pPr marL="0" indent="0" algn="ctr" defTabSz="370331">
              <a:spcBef>
                <a:spcPts val="900"/>
              </a:spcBef>
              <a:buSzTx/>
              <a:buFont typeface="Arial"/>
              <a:buNone/>
              <a:defRPr sz="1200">
                <a:uFill>
                  <a:solidFill>
                    <a:srgbClr val="000000"/>
                  </a:solidFill>
                </a:uFill>
                <a:latin typeface="+mn-lt"/>
                <a:ea typeface="+mn-ea"/>
                <a:cs typeface="+mn-cs"/>
                <a:sym typeface="Helvetica"/>
              </a:defRPr>
            </a:pPr>
            <a:r>
              <a:t>Original course by Melissa Dell (Harvard Econ 1342), revised by Brad DeLong, research assistance by Anish Biligiri</a:t>
            </a:r>
          </a:p>
          <a:p>
            <a:pPr marL="0" indent="0" algn="ctr" defTabSz="370331">
              <a:spcBef>
                <a:spcPts val="900"/>
              </a:spcBef>
              <a:buSzTx/>
              <a:buFont typeface="Arial"/>
              <a:buNone/>
              <a:defRPr sz="1200">
                <a:uFill>
                  <a:solidFill>
                    <a:srgbClr val="000000"/>
                  </a:solidFill>
                </a:uFill>
                <a:latin typeface="+mn-lt"/>
                <a:ea typeface="+mn-ea"/>
                <a:cs typeface="+mn-cs"/>
                <a:sym typeface="Helvetica"/>
              </a:defRPr>
            </a:pPr>
          </a:p>
          <a:p>
            <a:pPr marL="0" indent="0" algn="ctr" defTabSz="370331">
              <a:spcBef>
                <a:spcPts val="900"/>
              </a:spcBef>
              <a:buSzTx/>
              <a:buFont typeface="Arial"/>
              <a:buNone/>
              <a:defRPr sz="1100">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https://github.com/braddelong/public-files/blob/master/econ-135-lecture-3.pptx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Solow-Malthus Model Basics"/>
          <p:cNvSpPr txBox="1"/>
          <p:nvPr>
            <p:ph type="title" idx="4294967295"/>
          </p:nvPr>
        </p:nvSpPr>
        <p:spPr>
          <a:xfrm>
            <a:off x="277663" y="-2"/>
            <a:ext cx="8572501" cy="1270003"/>
          </a:xfrm>
          <a:prstGeom prst="rect">
            <a:avLst/>
          </a:prstGeom>
        </p:spPr>
        <p:txBody>
          <a:bodyPr lIns="45718" tIns="45718" rIns="45718" bIns="45718"/>
          <a:lstStyle>
            <a:lvl1pPr defTabSz="325891">
              <a:defRPr sz="5016">
                <a:uFill>
                  <a:solidFill>
                    <a:srgbClr val="000000"/>
                  </a:solidFill>
                </a:uFill>
                <a:latin typeface="Calibri"/>
                <a:ea typeface="Calibri"/>
                <a:cs typeface="Calibri"/>
                <a:sym typeface="Calibri"/>
              </a:defRPr>
            </a:lvl1pPr>
          </a:lstStyle>
          <a:p>
            <a:pPr/>
            <a:r>
              <a:t>(3) Solow-Malthus Model Basics</a:t>
            </a:r>
          </a:p>
        </p:txBody>
      </p:sp>
      <p:sp>
        <p:nvSpPr>
          <p:cNvPr id="75"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lIns="45718" tIns="45718" rIns="45718" bIns="45718" anchor="t"/>
          <a:lstStyle/>
          <a:p>
            <a:pPr marL="0" indent="0" defTabSz="434340">
              <a:spcBef>
                <a:spcPts val="1100"/>
              </a:spcBef>
              <a:buSzTx/>
              <a:buFont typeface="Arial"/>
              <a:buNone/>
              <a:defRPr b="1" sz="2200">
                <a:uFill>
                  <a:solidFill>
                    <a:srgbClr val="000000"/>
                  </a:solidFill>
                </a:uFill>
                <a:latin typeface="Times New Roman"/>
                <a:ea typeface="Times New Roman"/>
                <a:cs typeface="Times New Roman"/>
                <a:sym typeface="Times New Roman"/>
              </a:defRPr>
            </a:pPr>
            <a:r>
              <a:t>How do we make sense of the fact that people were ingenious and inventive back before 1500, and yet standards of living did not increase?</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Although population did increase—slowly n=0.07%/yr x 0.2%/generation</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Other parts of the model</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Balanced-growth equilibrium</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Convergence to equilibrium</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pPr>
            <a:r>
              <a:t>How do we make sense of the fact that people were ingenious and inventive back before 1500, and yet standards of living did not increase?</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We first need to make efficiency of labor a function of available natural resources per worker. </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We do this by setting the rate of efficiency of labor growth </a:t>
            </a:r>
            <a:r>
              <a:rPr b="1"/>
              <a:t>g = h - n/γ</a:t>
            </a:r>
            <a:r>
              <a:t>: equal to the rate </a:t>
            </a:r>
            <a:r>
              <a:rPr b="1"/>
              <a:t>h </a:t>
            </a:r>
            <a:r>
              <a:t>at which the stock of useful ideas grows and the rate of rate of growth of the labor force growth </a:t>
            </a:r>
            <a:r>
              <a:rPr b="1"/>
              <a:t>n</a:t>
            </a:r>
            <a:r>
              <a:t> divided by a resource-importance parameter </a:t>
            </a:r>
            <a:r>
              <a:rPr b="1"/>
              <a:t>γ</a:t>
            </a:r>
            <a:r>
              <a:t>.</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Thus g = 0 if and only if: </a:t>
            </a:r>
            <a:r>
              <a:rPr b="1"/>
              <a:t>n = n</a:t>
            </a:r>
            <a:r>
              <a:rPr b="1" baseline="31999"/>
              <a:t>*mal</a:t>
            </a:r>
            <a:r>
              <a:rPr b="1"/>
              <a:t> = hγ.</a:t>
            </a:r>
            <a:endParaRPr b="1"/>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What could make this happen?</a:t>
            </a:r>
          </a:p>
        </p:txBody>
      </p:sp>
      <p:sp>
        <p:nvSpPr>
          <p:cNvPr id="78" name="Solow-Malthus Model Basics: Efficiency of Labor"/>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Solow-Malthus Model Basics: Efficiency of Labor</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 name="Back before 1500—and even later—people are anxious to have children:…"/>
          <p:cNvSpPr txBox="1"/>
          <p:nvPr>
            <p:ph type="body" idx="4294967295"/>
          </p:nvPr>
        </p:nvSpPr>
        <p:spPr>
          <a:xfrm>
            <a:off x="277663" y="1270000"/>
            <a:ext cx="8572501" cy="5397500"/>
          </a:xfrm>
          <a:prstGeom prst="rect">
            <a:avLst/>
          </a:prstGeom>
        </p:spPr>
        <p:txBody>
          <a:bodyPr lIns="45718" tIns="45718" rIns="45718" bIns="45718" anchor="t"/>
          <a:lstStyle/>
          <a:p>
            <a:pPr marL="0" indent="0" defTabSz="434340">
              <a:spcBef>
                <a:spcPts val="1100"/>
              </a:spcBef>
              <a:buSzTx/>
              <a:buFont typeface="Arial"/>
              <a:buNone/>
              <a:defRPr b="1" sz="2200">
                <a:uFill>
                  <a:solidFill>
                    <a:srgbClr val="000000"/>
                  </a:solidFill>
                </a:uFill>
                <a:latin typeface="Times New Roman"/>
                <a:ea typeface="Times New Roman"/>
                <a:cs typeface="Times New Roman"/>
                <a:sym typeface="Times New Roman"/>
              </a:defRPr>
            </a:pPr>
            <a:r>
              <a:t>Back before 1500—and even later—people are anxious to have children:</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In the hope that some of them will survive to themselves reproduce.</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Plus a world without reliable and effective family planning mechanisms.</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Let’s say: </a:t>
            </a:r>
          </a:p>
          <a:p>
            <a:pPr lvl="2" marL="952500" indent="-228600" defTabSz="434340">
              <a:spcBef>
                <a:spcPts val="1100"/>
              </a:spcBef>
              <a:buSzPct val="100000"/>
              <a:defRPr b="1" sz="2200">
                <a:uFill>
                  <a:solidFill>
                    <a:srgbClr val="000000"/>
                  </a:solidFill>
                </a:uFill>
                <a:latin typeface="Times New Roman"/>
                <a:ea typeface="Times New Roman"/>
                <a:cs typeface="Times New Roman"/>
                <a:sym typeface="Times New Roman"/>
              </a:defRPr>
            </a:pPr>
            <a:r>
              <a:t>1/Φ</a:t>
            </a:r>
            <a:r>
              <a:rPr b="0"/>
              <a:t> is the fraction of production devoted to necessities</a:t>
            </a:r>
          </a:p>
          <a:p>
            <a:pPr lvl="2" marL="952500" indent="-228600" defTabSz="434340">
              <a:spcBef>
                <a:spcPts val="1100"/>
              </a:spcBef>
              <a:buSzPct val="100000"/>
              <a:defRPr b="1" sz="2200">
                <a:uFill>
                  <a:solidFill>
                    <a:srgbClr val="000000"/>
                  </a:solidFill>
                </a:uFill>
                <a:latin typeface="Times New Roman"/>
                <a:ea typeface="Times New Roman"/>
                <a:cs typeface="Times New Roman"/>
                <a:sym typeface="Times New Roman"/>
              </a:defRPr>
            </a:pPr>
            <a:r>
              <a:t>y</a:t>
            </a:r>
            <a:r>
              <a:rPr baseline="31999"/>
              <a:t>sub</a:t>
            </a:r>
            <a:r>
              <a:rPr b="0"/>
              <a:t> is the “subsistence” standard of necessities consumption at which population growth averages zero:</a:t>
            </a:r>
          </a:p>
          <a:p>
            <a:pPr lvl="3" marL="13144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Depends on sociology—marriage ages, &amp;c….</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Then, back before the demographic transition: </a:t>
            </a:r>
          </a:p>
          <a:p>
            <a:pPr lvl="2" marL="952500" indent="-228600" defTabSz="434340">
              <a:spcBef>
                <a:spcPts val="1100"/>
              </a:spcBef>
              <a:buSzPct val="100000"/>
              <a:defRPr b="1" sz="2200">
                <a:uFill>
                  <a:solidFill>
                    <a:srgbClr val="000000"/>
                  </a:solidFill>
                </a:uFill>
                <a:latin typeface="Times New Roman"/>
                <a:ea typeface="Times New Roman"/>
                <a:cs typeface="Times New Roman"/>
                <a:sym typeface="Times New Roman"/>
              </a:defRPr>
            </a:pPr>
            <a:r>
              <a:t>n = β(y/(Φy</a:t>
            </a:r>
            <a:r>
              <a:rPr baseline="31999"/>
              <a:t>sub</a:t>
            </a:r>
            <a:r>
              <a:t>) - 1)</a:t>
            </a:r>
          </a:p>
        </p:txBody>
      </p:sp>
      <p:sp>
        <p:nvSpPr>
          <p:cNvPr id="81" name="Solow-Malthus Model Basics: Population and Labor-Force Growth"/>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Solow-Malthus Model Basics: Population and Labor-Force Growth</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 name="Malthusian Equilibrium: Living Standards"/>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Malthusian Equilibrium: Living Standards</a:t>
            </a:r>
          </a:p>
        </p:txBody>
      </p:sp>
      <p:sp>
        <p:nvSpPr>
          <p:cNvPr id="84" name="Population and the labor force are growing just fast enough to soak up the benefits of new useful ideas:…"/>
          <p:cNvSpPr txBox="1"/>
          <p:nvPr>
            <p:ph type="body" idx="4294967295"/>
          </p:nvPr>
        </p:nvSpPr>
        <p:spPr>
          <a:xfrm>
            <a:off x="277663" y="1270000"/>
            <a:ext cx="8572501" cy="53975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pPr>
            <a:r>
              <a:t>Population and the labor force are growing just fast enough to soak up the benefits of new useful ideas:</a:t>
            </a:r>
          </a:p>
          <a:p>
            <a:pPr lvl="1" marL="621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hγ = n</a:t>
            </a:r>
            <a:r>
              <a:rPr baseline="31999"/>
              <a:t>*mal</a:t>
            </a:r>
            <a:r>
              <a:t> = β(y/(Φy</a:t>
            </a:r>
            <a:r>
              <a:rPr baseline="31999"/>
              <a:t>sub</a:t>
            </a:r>
            <a:r>
              <a:t>) - 1)</a:t>
            </a:r>
            <a:r>
              <a:rPr b="0"/>
              <a:t> In a world without reliable and effective family planning mechanisms.</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This gives us: </a:t>
            </a:r>
            <a:r>
              <a:rPr b="1"/>
              <a:t>y</a:t>
            </a:r>
            <a:r>
              <a:rPr b="1" baseline="31999"/>
              <a:t>*mal</a:t>
            </a:r>
            <a:r>
              <a:rPr b="1"/>
              <a:t> = Φy</a:t>
            </a:r>
            <a:r>
              <a:rPr b="1" baseline="31999"/>
              <a:t>sub</a:t>
            </a:r>
            <a:r>
              <a:rPr b="1"/>
              <a:t>(1+ hγ/β).</a:t>
            </a:r>
          </a:p>
          <a:p>
            <a:pPr lvl="2" marL="1002630" indent="-240631" defTabSz="457200">
              <a:spcBef>
                <a:spcPts val="1200"/>
              </a:spcBef>
              <a:buSzPct val="100000"/>
              <a:defRPr>
                <a:uFill>
                  <a:solidFill>
                    <a:srgbClr val="000000"/>
                  </a:solidFill>
                </a:uFill>
                <a:latin typeface="Times New Roman"/>
                <a:ea typeface="Times New Roman"/>
                <a:cs typeface="Times New Roman"/>
                <a:sym typeface="Times New Roman"/>
              </a:defRPr>
            </a:pPr>
            <a:r>
              <a:t>Productivity levels and standards of living will be high enough that necessities consumption allows for enough population growth to soak up the (slow) rate of ideas generation.</a:t>
            </a:r>
          </a:p>
          <a:p>
            <a:pPr lvl="2" marL="1002630" indent="-240631" defTabSz="457200">
              <a:spcBef>
                <a:spcPts val="1200"/>
              </a:spcBef>
              <a:buSzPct val="100000"/>
              <a:defRPr>
                <a:uFill>
                  <a:solidFill>
                    <a:srgbClr val="000000"/>
                  </a:solidFill>
                </a:uFill>
                <a:latin typeface="Times New Roman"/>
                <a:ea typeface="Times New Roman"/>
                <a:cs typeface="Times New Roman"/>
                <a:sym typeface="Times New Roman"/>
              </a:defRPr>
            </a:pPr>
            <a:r>
              <a:t>Productivity levels and standards of living will be above subsistence—but not that far above subsistence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Malthusian Equilibrium: Population and Labor Force Growth"/>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Malthusian Equilibrium: Population and Labor Force Growth</a:t>
            </a:r>
          </a:p>
        </p:txBody>
      </p:sp>
      <p:sp>
        <p:nvSpPr>
          <p:cNvPr id="87" name="How big will the population and labor force then be?:…"/>
          <p:cNvSpPr txBox="1"/>
          <p:nvPr>
            <p:ph type="body" idx="4294967295"/>
          </p:nvPr>
        </p:nvSpPr>
        <p:spPr>
          <a:xfrm>
            <a:off x="277663" y="1270000"/>
            <a:ext cx="8572501" cy="53975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pPr>
            <a:r>
              <a:t>How big will the population and labor force then be?:</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It needs to be at the level that preserves the Malthusian equilibrium:</a:t>
            </a:r>
          </a:p>
          <a:p>
            <a:pPr lvl="2" marL="1002630" indent="-240631" defTabSz="457200">
              <a:spcBef>
                <a:spcPts val="1200"/>
              </a:spcBef>
              <a:buSzPct val="100000"/>
              <a:defRPr>
                <a:uFill>
                  <a:solidFill>
                    <a:srgbClr val="000000"/>
                  </a:solidFill>
                </a:uFill>
                <a:latin typeface="Times New Roman"/>
                <a:ea typeface="Times New Roman"/>
                <a:cs typeface="Times New Roman"/>
                <a:sym typeface="Times New Roman"/>
              </a:defRPr>
            </a:pPr>
            <a:r>
              <a:t>Generates </a:t>
            </a:r>
            <a:r>
              <a:rPr b="1"/>
              <a:t>y</a:t>
            </a:r>
            <a:r>
              <a:rPr b="1" baseline="31999"/>
              <a:t>*mal</a:t>
            </a:r>
            <a:r>
              <a:rPr b="1"/>
              <a:t> = Φy</a:t>
            </a:r>
            <a:r>
              <a:rPr b="1" baseline="31999"/>
              <a:t>sub</a:t>
            </a:r>
            <a:r>
              <a:rPr b="1"/>
              <a:t>(1+ hγ/β)</a:t>
            </a:r>
            <a:endParaRPr b="1"/>
          </a:p>
          <a:p>
            <a:pPr lvl="1" marL="621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y</a:t>
            </a:r>
            <a:r>
              <a:rPr baseline="31999"/>
              <a:t>*mal</a:t>
            </a:r>
            <a:r>
              <a:t> = (s/(n+g+δ))</a:t>
            </a:r>
            <a:r>
              <a:rPr baseline="31999"/>
              <a:t>θ</a:t>
            </a:r>
            <a:r>
              <a:t>E</a:t>
            </a:r>
          </a:p>
          <a:p>
            <a:pPr lvl="2" marL="1002630" indent="-240631" defTabSz="457200">
              <a:spcBef>
                <a:spcPts val="1200"/>
              </a:spcBef>
              <a:buSzPct val="100000"/>
              <a:defRPr>
                <a:uFill>
                  <a:solidFill>
                    <a:srgbClr val="000000"/>
                  </a:solidFill>
                </a:uFill>
                <a:latin typeface="Times New Roman"/>
                <a:ea typeface="Times New Roman"/>
                <a:cs typeface="Times New Roman"/>
                <a:sym typeface="Times New Roman"/>
              </a:defRPr>
            </a:pPr>
            <a:r>
              <a:t>And we know that in Malthusian equilibrium, </a:t>
            </a:r>
            <a:r>
              <a:rPr b="1"/>
              <a:t>g=0</a:t>
            </a:r>
            <a:r>
              <a:t> and </a:t>
            </a:r>
            <a:r>
              <a:rPr b="1"/>
              <a:t>n = hγ</a:t>
            </a:r>
            <a:endParaRPr b="1"/>
          </a:p>
          <a:p>
            <a:pPr lvl="2" marL="1002630" indent="-240631" defTabSz="457200">
              <a:spcBef>
                <a:spcPts val="1200"/>
              </a:spcBef>
              <a:buSzPct val="100000"/>
              <a:defRPr>
                <a:uFill>
                  <a:solidFill>
                    <a:srgbClr val="000000"/>
                  </a:solidFill>
                </a:uFill>
                <a:latin typeface="Times New Roman"/>
                <a:ea typeface="Times New Roman"/>
                <a:cs typeface="Times New Roman"/>
                <a:sym typeface="Times New Roman"/>
              </a:defRPr>
            </a:pPr>
            <a:r>
              <a:t>So: </a:t>
            </a:r>
            <a:r>
              <a:rPr b="1"/>
              <a:t>y</a:t>
            </a:r>
            <a:r>
              <a:rPr b="1" baseline="31999"/>
              <a:t>*mal</a:t>
            </a:r>
            <a:r>
              <a:rPr b="1"/>
              <a:t> = (s/(hγ+δ))</a:t>
            </a:r>
            <a:r>
              <a:rPr b="1" baseline="31999"/>
              <a:t>θ</a:t>
            </a:r>
            <a:r>
              <a:rPr b="1"/>
              <a:t>E</a:t>
            </a:r>
            <a:endParaRPr b="1"/>
          </a:p>
          <a:p>
            <a:pPr lvl="2" marL="1002630"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E = HL</a:t>
            </a:r>
            <a:r>
              <a:rPr baseline="31999"/>
              <a:t>-(1/γ)</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Malthusian Equilibrium: Population and Labor Force Growth II"/>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Malthusian Equilibrium: Population and Labor Force Growth II</a:t>
            </a:r>
          </a:p>
        </p:txBody>
      </p:sp>
      <p:sp>
        <p:nvSpPr>
          <p:cNvPr id="90" name="The master equations are then:…"/>
          <p:cNvSpPr txBox="1"/>
          <p:nvPr>
            <p:ph type="body" idx="4294967295"/>
          </p:nvPr>
        </p:nvSpPr>
        <p:spPr>
          <a:xfrm>
            <a:off x="277663" y="1270000"/>
            <a:ext cx="8572501" cy="5397500"/>
          </a:xfrm>
          <a:prstGeom prst="rect">
            <a:avLst/>
          </a:prstGeom>
        </p:spPr>
        <p:txBody>
          <a:bodyPr lIns="45718" tIns="45718" rIns="45718" bIns="45718" anchor="t"/>
          <a:lstStyle/>
          <a:p>
            <a:pPr marL="0" indent="0" defTabSz="416051">
              <a:spcBef>
                <a:spcPts val="1000"/>
              </a:spcBef>
              <a:buSzTx/>
              <a:buFont typeface="Arial"/>
              <a:buNone/>
              <a:defRPr b="1" sz="2100">
                <a:uFill>
                  <a:solidFill>
                    <a:srgbClr val="000000"/>
                  </a:solidFill>
                </a:uFill>
                <a:latin typeface="Times New Roman"/>
                <a:ea typeface="Times New Roman"/>
                <a:cs typeface="Times New Roman"/>
                <a:sym typeface="Times New Roman"/>
              </a:defRPr>
            </a:pPr>
            <a:r>
              <a:t>The master equations are then:</a:t>
            </a:r>
          </a:p>
          <a:p>
            <a:pPr marL="218973" indent="-218973" defTabSz="416051">
              <a:spcBef>
                <a:spcPts val="1000"/>
              </a:spcBef>
              <a:buSzPct val="100000"/>
              <a:defRPr b="1" sz="2100">
                <a:uFill>
                  <a:solidFill>
                    <a:srgbClr val="000000"/>
                  </a:solidFill>
                </a:uFill>
                <a:latin typeface="Times New Roman"/>
                <a:ea typeface="Times New Roman"/>
                <a:cs typeface="Times New Roman"/>
                <a:sym typeface="Times New Roman"/>
              </a:defRPr>
            </a:pPr>
            <a:r>
              <a:t>y</a:t>
            </a:r>
            <a:r>
              <a:rPr baseline="31999"/>
              <a:t>*mal</a:t>
            </a:r>
            <a:r>
              <a:t> = (s/(hγ+δ))</a:t>
            </a:r>
            <a:r>
              <a:rPr baseline="31999"/>
              <a:t>θ</a:t>
            </a:r>
            <a:r>
              <a:t>HL</a:t>
            </a:r>
            <a:r>
              <a:rPr baseline="31999"/>
              <a:t>-(1/γ)</a:t>
            </a:r>
          </a:p>
          <a:p>
            <a:pPr marL="218973" indent="-218973" defTabSz="416051">
              <a:spcBef>
                <a:spcPts val="1000"/>
              </a:spcBef>
              <a:buSzPct val="100000"/>
              <a:defRPr b="1" sz="2100">
                <a:uFill>
                  <a:solidFill>
                    <a:srgbClr val="000000"/>
                  </a:solidFill>
                </a:uFill>
                <a:latin typeface="Times New Roman"/>
                <a:ea typeface="Times New Roman"/>
                <a:cs typeface="Times New Roman"/>
                <a:sym typeface="Times New Roman"/>
              </a:defRPr>
            </a:pPr>
            <a:r>
              <a:t>L</a:t>
            </a:r>
            <a:r>
              <a:rPr baseline="31999"/>
              <a:t>*mal</a:t>
            </a:r>
            <a:r>
              <a:t> = {[(H/y</a:t>
            </a:r>
            <a:r>
              <a:rPr baseline="31999"/>
              <a:t>sub</a:t>
            </a:r>
            <a:r>
              <a:t>)(s/δ)</a:t>
            </a:r>
            <a:r>
              <a:rPr baseline="31999"/>
              <a:t>θ</a:t>
            </a:r>
            <a:r>
              <a:t>(1/Φ)]</a:t>
            </a:r>
            <a:r>
              <a:rPr baseline="31999"/>
              <a:t>γ</a:t>
            </a:r>
            <a:r>
              <a:t>} [1+hγ/δ]</a:t>
            </a:r>
            <a:r>
              <a:rPr baseline="31999"/>
              <a:t>-γθ </a:t>
            </a:r>
            <a:r>
              <a:t>[1+hγ/β]</a:t>
            </a:r>
            <a:r>
              <a:rPr baseline="31999"/>
              <a:t>-γ</a:t>
            </a:r>
          </a:p>
          <a:p>
            <a:pPr marL="21897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How do we understand this?:</a:t>
            </a:r>
          </a:p>
          <a:p>
            <a:pPr lvl="1" marL="56568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Two nuisance terms:</a:t>
            </a:r>
          </a:p>
          <a:p>
            <a:pPr lvl="2" marL="912394"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Population will be lower if population response is smaller, the resource scarcity drag is lower, or ideas generation is faster in order to generate the wedge in living standards above subsistence needed to get enough population growth to soak up the benefits of new ideas</a:t>
            </a:r>
          </a:p>
          <a:p>
            <a:pPr lvl="2" marL="912394"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Population will be lower if ideas generation is faster or the resource scarcity drag is lower because those will lower the economy’s steady-state capital intensity, and make it less productive</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Malthusian Equilibrium: Population and Labor Force Growth III"/>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Malthusian Equilibrium: Population and Labor Force Growth III</a:t>
            </a:r>
          </a:p>
        </p:txBody>
      </p:sp>
      <p:sp>
        <p:nvSpPr>
          <p:cNvPr id="93" name="The master equations are then:…"/>
          <p:cNvSpPr txBox="1"/>
          <p:nvPr>
            <p:ph type="body" idx="4294967295"/>
          </p:nvPr>
        </p:nvSpPr>
        <p:spPr>
          <a:xfrm>
            <a:off x="277663" y="1270000"/>
            <a:ext cx="8572501" cy="5397500"/>
          </a:xfrm>
          <a:prstGeom prst="rect">
            <a:avLst/>
          </a:prstGeom>
        </p:spPr>
        <p:txBody>
          <a:bodyPr lIns="45718" tIns="45718" rIns="45718" bIns="45718" anchor="t"/>
          <a:lstStyle/>
          <a:p>
            <a:pPr marL="0" indent="0" defTabSz="438911">
              <a:spcBef>
                <a:spcPts val="1100"/>
              </a:spcBef>
              <a:buSzTx/>
              <a:buFont typeface="Arial"/>
              <a:buNone/>
              <a:defRPr b="1" sz="2300">
                <a:uFill>
                  <a:solidFill>
                    <a:srgbClr val="000000"/>
                  </a:solidFill>
                </a:uFill>
                <a:latin typeface="Times New Roman"/>
                <a:ea typeface="Times New Roman"/>
                <a:cs typeface="Times New Roman"/>
                <a:sym typeface="Times New Roman"/>
              </a:defRPr>
            </a:pPr>
            <a:r>
              <a:t>The master equations are then:</a:t>
            </a:r>
          </a:p>
          <a:p>
            <a:pPr marL="231006" indent="-231006" defTabSz="438911">
              <a:spcBef>
                <a:spcPts val="1100"/>
              </a:spcBef>
              <a:buSzPct val="100000"/>
              <a:defRPr b="1" sz="2300">
                <a:uFill>
                  <a:solidFill>
                    <a:srgbClr val="000000"/>
                  </a:solidFill>
                </a:uFill>
                <a:latin typeface="Times New Roman"/>
                <a:ea typeface="Times New Roman"/>
                <a:cs typeface="Times New Roman"/>
                <a:sym typeface="Times New Roman"/>
              </a:defRPr>
            </a:pPr>
            <a:r>
              <a:t>y</a:t>
            </a:r>
            <a:r>
              <a:rPr baseline="31999"/>
              <a:t>*mal</a:t>
            </a:r>
            <a:r>
              <a:t> = (s/(hγ+δ))</a:t>
            </a:r>
            <a:r>
              <a:rPr baseline="31999"/>
              <a:t>θ</a:t>
            </a:r>
            <a:r>
              <a:t>HL</a:t>
            </a:r>
            <a:r>
              <a:rPr baseline="31999"/>
              <a:t>-(1/γ)</a:t>
            </a:r>
          </a:p>
          <a:p>
            <a:pPr marL="231006" indent="-231006" defTabSz="438911">
              <a:spcBef>
                <a:spcPts val="1100"/>
              </a:spcBef>
              <a:buSzPct val="100000"/>
              <a:defRPr b="1" sz="2300">
                <a:uFill>
                  <a:solidFill>
                    <a:srgbClr val="000000"/>
                  </a:solidFill>
                </a:uFill>
                <a:latin typeface="Times New Roman"/>
                <a:ea typeface="Times New Roman"/>
                <a:cs typeface="Times New Roman"/>
                <a:sym typeface="Times New Roman"/>
              </a:defRPr>
            </a:pPr>
            <a:r>
              <a:t>L</a:t>
            </a:r>
            <a:r>
              <a:rPr baseline="31999"/>
              <a:t>*mal</a:t>
            </a:r>
            <a:r>
              <a:t> = {[(H/y</a:t>
            </a:r>
            <a:r>
              <a:rPr baseline="31999"/>
              <a:t>sub</a:t>
            </a:r>
            <a:r>
              <a:t>)(s/δ)</a:t>
            </a:r>
            <a:r>
              <a:rPr baseline="31999"/>
              <a:t>θ</a:t>
            </a:r>
            <a:r>
              <a:t>(1/Φ)]</a:t>
            </a:r>
            <a:r>
              <a:rPr baseline="31999"/>
              <a:t>γ</a:t>
            </a:r>
            <a:r>
              <a:t>} [1+hγ/δ]</a:t>
            </a:r>
            <a:r>
              <a:rPr baseline="31999"/>
              <a:t>-γθ </a:t>
            </a:r>
            <a:r>
              <a:t>[1+hγ/β]</a:t>
            </a:r>
            <a:r>
              <a:rPr baseline="31999"/>
              <a:t>-γ</a:t>
            </a:r>
            <a:endParaRPr baseline="31999"/>
          </a:p>
          <a:p>
            <a:pPr marL="231006" indent="-231006" defTabSz="438911">
              <a:spcBef>
                <a:spcPts val="1100"/>
              </a:spcBef>
              <a:buSzPct val="100000"/>
              <a:defRPr sz="2300">
                <a:uFill>
                  <a:solidFill>
                    <a:srgbClr val="000000"/>
                  </a:solidFill>
                </a:uFill>
                <a:latin typeface="Times New Roman"/>
                <a:ea typeface="Times New Roman"/>
                <a:cs typeface="Times New Roman"/>
                <a:sym typeface="Times New Roman"/>
              </a:defRPr>
            </a:pPr>
            <a:r>
              <a:t>Three significant terms:</a:t>
            </a:r>
          </a:p>
          <a:p>
            <a:pPr lvl="1" marL="596765" indent="-231006" defTabSz="438911">
              <a:spcBef>
                <a:spcPts val="1100"/>
              </a:spcBef>
              <a:buSzPct val="100000"/>
              <a:defRPr sz="2300">
                <a:uFill>
                  <a:solidFill>
                    <a:srgbClr val="000000"/>
                  </a:solidFill>
                </a:uFill>
                <a:latin typeface="Times New Roman"/>
                <a:ea typeface="Times New Roman"/>
                <a:cs typeface="Times New Roman"/>
                <a:sym typeface="Times New Roman"/>
              </a:defRPr>
            </a:pPr>
            <a:r>
              <a:t>The ratio </a:t>
            </a:r>
            <a:r>
              <a:rPr b="1"/>
              <a:t>(H/y</a:t>
            </a:r>
            <a:r>
              <a:rPr b="1" baseline="31999"/>
              <a:t>sub</a:t>
            </a:r>
            <a:r>
              <a:rPr b="1"/>
              <a:t>)</a:t>
            </a:r>
            <a:r>
              <a:t> of ideas to subsistence necessities consumption</a:t>
            </a:r>
          </a:p>
          <a:p>
            <a:pPr lvl="1" marL="596765" indent="-231006" defTabSz="438911">
              <a:spcBef>
                <a:spcPts val="1100"/>
              </a:spcBef>
              <a:buSzPct val="100000"/>
              <a:defRPr sz="2300">
                <a:uFill>
                  <a:solidFill>
                    <a:srgbClr val="000000"/>
                  </a:solidFill>
                </a:uFill>
                <a:latin typeface="Times New Roman"/>
                <a:ea typeface="Times New Roman"/>
                <a:cs typeface="Times New Roman"/>
                <a:sym typeface="Times New Roman"/>
              </a:defRPr>
            </a:pPr>
            <a:r>
              <a:t>The ratio </a:t>
            </a:r>
            <a:r>
              <a:rPr b="1"/>
              <a:t>(s/δ)</a:t>
            </a:r>
            <a:r>
              <a:rPr b="1" baseline="31999"/>
              <a:t>θ </a:t>
            </a:r>
            <a:r>
              <a:t>of savings and investment to depreciation raised to the parameter </a:t>
            </a:r>
            <a:r>
              <a:rPr b="1"/>
              <a:t>θ</a:t>
            </a:r>
          </a:p>
          <a:p>
            <a:pPr lvl="1" marL="596765" indent="-231006" defTabSz="438911">
              <a:spcBef>
                <a:spcPts val="1100"/>
              </a:spcBef>
              <a:buSzPct val="100000"/>
              <a:defRPr b="1" sz="2300">
                <a:uFill>
                  <a:solidFill>
                    <a:srgbClr val="000000"/>
                  </a:solidFill>
                </a:uFill>
                <a:latin typeface="Times New Roman"/>
                <a:ea typeface="Times New Roman"/>
                <a:cs typeface="Times New Roman"/>
                <a:sym typeface="Times New Roman"/>
              </a:defRPr>
            </a:pPr>
            <a:r>
              <a:t>(1/Φ)</a:t>
            </a:r>
            <a:r>
              <a:rPr b="0"/>
              <a:t>: the greater the taste for “luxuries”, the lower the population</a:t>
            </a:r>
          </a:p>
          <a:p>
            <a:pPr lvl="2" marL="962526" indent="-231006" defTabSz="438911">
              <a:spcBef>
                <a:spcPts val="1100"/>
              </a:spcBef>
              <a:buSzPct val="100000"/>
              <a:defRPr sz="2300">
                <a:uFill>
                  <a:solidFill>
                    <a:srgbClr val="000000"/>
                  </a:solidFill>
                </a:uFill>
                <a:latin typeface="Times New Roman"/>
                <a:ea typeface="Times New Roman"/>
                <a:cs typeface="Times New Roman"/>
                <a:sym typeface="Times New Roman"/>
              </a:defRPr>
            </a:pPr>
            <a:r>
              <a:t>And living in cities is perhaps the most important of the luxuries </a:t>
            </a:r>
          </a:p>
          <a:p>
            <a:pPr marL="231006" indent="-231006" defTabSz="438911">
              <a:spcBef>
                <a:spcPts val="1100"/>
              </a:spcBef>
              <a:buSzPct val="100000"/>
              <a:defRPr sz="2300">
                <a:uFill>
                  <a:solidFill>
                    <a:srgbClr val="000000"/>
                  </a:solidFill>
                </a:uFill>
                <a:latin typeface="Times New Roman"/>
                <a:ea typeface="Times New Roman"/>
                <a:cs typeface="Times New Roman"/>
                <a:sym typeface="Times New Roman"/>
              </a:defRPr>
            </a:pPr>
            <a:r>
              <a:t>All these are then magnified by the parameter </a:t>
            </a:r>
            <a:r>
              <a:rPr b="1"/>
              <a:t>γ</a:t>
            </a:r>
            <a:r>
              <a:t> in their effect on population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 name="Understanding Malthusian Equilibrium"/>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Understanding Malthusian Equilibrium</a:t>
            </a:r>
          </a:p>
        </p:txBody>
      </p:sp>
      <p:pic>
        <p:nvPicPr>
          <p:cNvPr id="96" name="Image" descr="Image"/>
          <p:cNvPicPr>
            <a:picLocks noChangeAspect="1"/>
          </p:cNvPicPr>
          <p:nvPr/>
        </p:nvPicPr>
        <p:blipFill>
          <a:blip r:embed="rId2">
            <a:extLst/>
          </a:blip>
          <a:stretch>
            <a:fillRect/>
          </a:stretch>
        </p:blipFill>
        <p:spPr>
          <a:xfrm>
            <a:off x="2017334" y="2286000"/>
            <a:ext cx="4851402" cy="698500"/>
          </a:xfrm>
          <a:prstGeom prst="rect">
            <a:avLst/>
          </a:prstGeom>
          <a:ln w="12700">
            <a:miter lim="400000"/>
          </a:ln>
        </p:spPr>
      </p:pic>
      <p:pic>
        <p:nvPicPr>
          <p:cNvPr id="97" name="Image" descr="Image"/>
          <p:cNvPicPr>
            <a:picLocks noChangeAspect="1"/>
          </p:cNvPicPr>
          <p:nvPr/>
        </p:nvPicPr>
        <p:blipFill>
          <a:blip r:embed="rId3">
            <a:extLst/>
          </a:blip>
          <a:stretch>
            <a:fillRect/>
          </a:stretch>
        </p:blipFill>
        <p:spPr>
          <a:xfrm>
            <a:off x="2017334" y="1701800"/>
            <a:ext cx="4483102" cy="584200"/>
          </a:xfrm>
          <a:prstGeom prst="rect">
            <a:avLst/>
          </a:prstGeom>
          <a:ln w="12700">
            <a:miter lim="400000"/>
          </a:ln>
        </p:spPr>
      </p:pic>
      <p:sp>
        <p:nvSpPr>
          <p:cNvPr id="98" name="Interpretation…"/>
          <p:cNvSpPr txBox="1"/>
          <p:nvPr>
            <p:ph type="body" sz="half" idx="4294967295"/>
          </p:nvPr>
        </p:nvSpPr>
        <p:spPr>
          <a:xfrm>
            <a:off x="277663" y="3662005"/>
            <a:ext cx="8572501" cy="2757710"/>
          </a:xfrm>
          <a:prstGeom prst="rect">
            <a:avLst/>
          </a:prstGeom>
        </p:spPr>
        <p:txBody>
          <a:bodyPr lIns="45718" tIns="45718" rIns="45718" bIns="45718" anchor="t"/>
          <a:lstStyle/>
          <a:p>
            <a:pPr marL="0" indent="0" defTabSz="457200">
              <a:spcBef>
                <a:spcPts val="0"/>
              </a:spcBef>
              <a:buSzTx/>
              <a:buFont typeface="Arial"/>
              <a:buNone/>
              <a:defRPr b="1">
                <a:uFill>
                  <a:solidFill>
                    <a:srgbClr val="000000"/>
                  </a:solidFill>
                </a:uFill>
                <a:latin typeface="Times New Roman"/>
                <a:ea typeface="Times New Roman"/>
                <a:cs typeface="Times New Roman"/>
                <a:sym typeface="Times New Roman"/>
              </a:defRPr>
            </a:pPr>
            <a:r>
              <a:t>Interpretation</a:t>
            </a:r>
          </a:p>
          <a:p>
            <a:pPr marL="240631" indent="-240631" defTabSz="457200">
              <a:spcBef>
                <a:spcPts val="0"/>
              </a:spcBef>
              <a:buSzPct val="100000"/>
              <a:defRPr>
                <a:uFill>
                  <a:solidFill>
                    <a:srgbClr val="000000"/>
                  </a:solidFill>
                </a:uFill>
                <a:latin typeface="Times New Roman"/>
                <a:ea typeface="Times New Roman"/>
                <a:cs typeface="Times New Roman"/>
                <a:sym typeface="Times New Roman"/>
              </a:defRPr>
            </a:pPr>
            <a:r>
              <a:t>Start with the rate </a:t>
            </a:r>
            <a:r>
              <a:rPr b="1"/>
              <a:t>ℎ</a:t>
            </a:r>
            <a:r>
              <a:t> of new economically-useful ideas </a:t>
            </a:r>
          </a:p>
          <a:p>
            <a:pPr marL="240631" indent="-240631" defTabSz="457200">
              <a:spcBef>
                <a:spcPts val="0"/>
              </a:spcBef>
              <a:buSzPct val="100000"/>
              <a:defRPr>
                <a:uFill>
                  <a:solidFill>
                    <a:srgbClr val="000000"/>
                  </a:solidFill>
                </a:uFill>
                <a:latin typeface="Times New Roman"/>
                <a:ea typeface="Times New Roman"/>
                <a:cs typeface="Times New Roman"/>
                <a:sym typeface="Times New Roman"/>
              </a:defRPr>
            </a:pPr>
            <a:r>
              <a:t>Add on the resource-scarcity parameter </a:t>
            </a:r>
            <a:r>
              <a:rPr b="1"/>
              <a:t>𝛾</a:t>
            </a:r>
          </a:p>
          <a:p>
            <a:pPr marL="240631" indent="-240631" defTabSz="457200">
              <a:spcBef>
                <a:spcPts val="0"/>
              </a:spcBef>
              <a:buSzPct val="100000"/>
              <a:defRPr>
                <a:uFill>
                  <a:solidFill>
                    <a:srgbClr val="000000"/>
                  </a:solidFill>
                </a:uFill>
                <a:latin typeface="Times New Roman"/>
                <a:ea typeface="Times New Roman"/>
                <a:cs typeface="Times New Roman"/>
                <a:sym typeface="Times New Roman"/>
              </a:defRPr>
            </a:pPr>
            <a:r>
              <a:t>From those derive the Malthusian population growth rate </a:t>
            </a:r>
            <a:r>
              <a:rPr b="1"/>
              <a:t>𝑛</a:t>
            </a:r>
            <a:r>
              <a:rPr b="1" baseline="31999"/>
              <a:t>∗𝑚𝑎𝑙</a:t>
            </a:r>
            <a:r>
              <a:rPr b="1"/>
              <a:t> = 𝛾ℎ</a:t>
            </a:r>
          </a:p>
          <a:p>
            <a:pPr marL="240631" indent="-240631" defTabSz="457200">
              <a:spcBef>
                <a:spcPts val="0"/>
              </a:spcBef>
              <a:buSzPct val="100000"/>
              <a:defRPr>
                <a:uFill>
                  <a:solidFill>
                    <a:srgbClr val="000000"/>
                  </a:solidFill>
                </a:uFill>
                <a:latin typeface="Times New Roman"/>
                <a:ea typeface="Times New Roman"/>
                <a:cs typeface="Times New Roman"/>
                <a:sym typeface="Times New Roman"/>
              </a:defRPr>
            </a:pPr>
            <a:r>
              <a:t>Then derive the Malthusian standard of living </a:t>
            </a:r>
            <a:r>
              <a:rPr b="1"/>
              <a:t>y</a:t>
            </a:r>
            <a:r>
              <a:rPr b="1" baseline="31999"/>
              <a:t>*mal</a:t>
            </a:r>
            <a:endParaRPr b="1" baseline="31999"/>
          </a:p>
          <a:p>
            <a:pPr marL="240631" indent="-240631" defTabSz="457200">
              <a:spcBef>
                <a:spcPts val="0"/>
              </a:spcBef>
              <a:buSzPct val="100000"/>
              <a:defRPr>
                <a:uFill>
                  <a:solidFill>
                    <a:srgbClr val="000000"/>
                  </a:solidFill>
                </a:uFill>
                <a:latin typeface="Times New Roman"/>
                <a:ea typeface="Times New Roman"/>
                <a:cs typeface="Times New Roman"/>
                <a:sym typeface="Times New Roman"/>
              </a:defRPr>
            </a:pPr>
            <a:r>
              <a:t>Then derive the Malthusian population and labor force </a:t>
            </a:r>
            <a:r>
              <a:rPr b="1"/>
              <a:t>L</a:t>
            </a:r>
            <a:r>
              <a:rPr b="1" baseline="-5998"/>
              <a:t>t</a:t>
            </a:r>
            <a:r>
              <a:rPr b="1" baseline="31999"/>
              <a:t>*mal</a:t>
            </a:r>
          </a:p>
        </p:txBody>
      </p:sp>
      <p:pic>
        <p:nvPicPr>
          <p:cNvPr id="99" name="Image" descr="Image"/>
          <p:cNvPicPr>
            <a:picLocks noChangeAspect="1"/>
          </p:cNvPicPr>
          <p:nvPr/>
        </p:nvPicPr>
        <p:blipFill>
          <a:blip r:embed="rId4">
            <a:extLst/>
          </a:blip>
          <a:stretch>
            <a:fillRect/>
          </a:stretch>
        </p:blipFill>
        <p:spPr>
          <a:xfrm>
            <a:off x="2017334" y="1270000"/>
            <a:ext cx="1143002" cy="431800"/>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Dynamic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Dynamics?</a:t>
            </a:r>
          </a:p>
        </p:txBody>
      </p:sp>
      <p:sp>
        <p:nvSpPr>
          <p:cNvPr id="102" name="Both population adjustment and the adjustment of the capital stock happen at about the same rate:…"/>
          <p:cNvSpPr txBox="1"/>
          <p:nvPr>
            <p:ph type="body" idx="4294967295"/>
          </p:nvPr>
        </p:nvSpPr>
        <p:spPr>
          <a:xfrm>
            <a:off x="277663" y="1270000"/>
            <a:ext cx="8572501" cy="5149714"/>
          </a:xfrm>
          <a:prstGeom prst="rect">
            <a:avLst/>
          </a:prstGeom>
        </p:spPr>
        <p:txBody>
          <a:bodyPr lIns="45718" tIns="45718" rIns="45718" bIns="45718" anchor="t"/>
          <a:lstStyle/>
          <a:p>
            <a:pPr marL="0" indent="0" defTabSz="434340">
              <a:spcBef>
                <a:spcPts val="0"/>
              </a:spcBef>
              <a:buSzTx/>
              <a:buFont typeface="Arial"/>
              <a:buNone/>
              <a:defRPr b="1" sz="2200">
                <a:uFill>
                  <a:solidFill>
                    <a:srgbClr val="000000"/>
                  </a:solidFill>
                </a:uFill>
                <a:latin typeface="Times New Roman"/>
                <a:ea typeface="Times New Roman"/>
                <a:cs typeface="Times New Roman"/>
                <a:sym typeface="Times New Roman"/>
              </a:defRPr>
            </a:pPr>
            <a:r>
              <a:t>Both population adjustment and the adjustment of the capital stock happen at about the same rate:</a:t>
            </a:r>
          </a:p>
          <a:p>
            <a:pPr marL="228600" indent="-228600" defTabSz="434340">
              <a:spcBef>
                <a:spcPts val="0"/>
              </a:spcBef>
              <a:buSzPct val="100000"/>
              <a:defRPr sz="2200">
                <a:uFill>
                  <a:solidFill>
                    <a:srgbClr val="000000"/>
                  </a:solidFill>
                </a:uFill>
                <a:latin typeface="Times New Roman"/>
                <a:ea typeface="Times New Roman"/>
                <a:cs typeface="Times New Roman"/>
                <a:sym typeface="Times New Roman"/>
              </a:defRPr>
            </a:pPr>
            <a:r>
              <a:t>What if L</a:t>
            </a:r>
            <a:r>
              <a:rPr baseline="-5998"/>
              <a:t>t</a:t>
            </a:r>
            <a:r>
              <a:t> &lt; L</a:t>
            </a:r>
            <a:r>
              <a:rPr baseline="-5998"/>
              <a:t>t</a:t>
            </a:r>
            <a:r>
              <a:rPr baseline="31999"/>
              <a:t>*mal</a:t>
            </a:r>
            <a:r>
              <a:t> and so y &gt; y</a:t>
            </a:r>
            <a:r>
              <a:rPr baseline="31999"/>
              <a:t>*mal</a:t>
            </a:r>
            <a:r>
              <a:t>? </a:t>
            </a:r>
          </a:p>
          <a:p>
            <a:pPr lvl="1" marL="590550" indent="-228600" defTabSz="434340">
              <a:spcBef>
                <a:spcPts val="0"/>
              </a:spcBef>
              <a:buSzPct val="100000"/>
              <a:defRPr sz="2200">
                <a:uFill>
                  <a:solidFill>
                    <a:srgbClr val="000000"/>
                  </a:solidFill>
                </a:uFill>
                <a:latin typeface="Times New Roman"/>
                <a:ea typeface="Times New Roman"/>
                <a:cs typeface="Times New Roman"/>
                <a:sym typeface="Times New Roman"/>
              </a:defRPr>
            </a:pPr>
            <a:r>
              <a:t>Population growth n is high…</a:t>
            </a:r>
          </a:p>
          <a:p>
            <a:pPr lvl="1" marL="590550" indent="-228600" defTabSz="434340">
              <a:spcBef>
                <a:spcPts val="0"/>
              </a:spcBef>
              <a:buSzPct val="100000"/>
              <a:defRPr sz="2200">
                <a:uFill>
                  <a:solidFill>
                    <a:srgbClr val="000000"/>
                  </a:solidFill>
                </a:uFill>
                <a:latin typeface="Times New Roman"/>
                <a:ea typeface="Times New Roman"/>
                <a:cs typeface="Times New Roman"/>
                <a:sym typeface="Times New Roman"/>
              </a:defRPr>
            </a:pPr>
            <a:r>
              <a:t>So E declines…</a:t>
            </a:r>
          </a:p>
          <a:p>
            <a:pPr lvl="1" marL="590550" indent="-228600" defTabSz="434340">
              <a:spcBef>
                <a:spcPts val="0"/>
              </a:spcBef>
              <a:buSzPct val="100000"/>
              <a:defRPr sz="2200">
                <a:uFill>
                  <a:solidFill>
                    <a:srgbClr val="000000"/>
                  </a:solidFill>
                </a:uFill>
                <a:latin typeface="Times New Roman"/>
                <a:ea typeface="Times New Roman"/>
                <a:cs typeface="Times New Roman"/>
                <a:sym typeface="Times New Roman"/>
              </a:defRPr>
            </a:pPr>
            <a:r>
              <a:t>And thus y falls—how fast depends on β/γ…</a:t>
            </a:r>
          </a:p>
          <a:p>
            <a:pPr lvl="2" marL="952500" indent="-228600" defTabSz="434340">
              <a:spcBef>
                <a:spcPts val="0"/>
              </a:spcBef>
              <a:buSzPct val="100000"/>
              <a:defRPr sz="2200">
                <a:uFill>
                  <a:solidFill>
                    <a:srgbClr val="000000"/>
                  </a:solidFill>
                </a:uFill>
                <a:latin typeface="Times New Roman"/>
                <a:ea typeface="Times New Roman"/>
                <a:cs typeface="Times New Roman"/>
                <a:sym typeface="Times New Roman"/>
              </a:defRPr>
            </a:pPr>
            <a:r>
              <a:t>Complications to dynamics as κ falls and then rises…</a:t>
            </a:r>
          </a:p>
          <a:p>
            <a:pPr marL="228600" indent="-228600" defTabSz="434340">
              <a:spcBef>
                <a:spcPts val="0"/>
              </a:spcBef>
              <a:buSzPct val="100000"/>
              <a:defRPr sz="22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https://nbviewer.jupyter.org/github/braddelong/LS2019/blob/master/2019-09-06-210a-ancient-intro.ipynb</a:t>
            </a:r>
            <a:r>
              <a:t>&gt;</a:t>
            </a:r>
          </a:p>
          <a:p>
            <a:pPr marL="228600" indent="-228600" defTabSz="434340">
              <a:spcBef>
                <a:spcPts val="0"/>
              </a:spcBef>
              <a:buSzPct val="100000"/>
              <a:defRPr sz="22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https://github/braddelong/LS2019/blob/master/2019-09-06-210a-ancient-intro.ipynb</a:t>
            </a:r>
            <a:r>
              <a:t>&gt;</a:t>
            </a:r>
          </a:p>
          <a:p>
            <a:pPr marL="228600" indent="-228600" defTabSz="434340">
              <a:spcBef>
                <a:spcPts val="0"/>
              </a:spcBef>
              <a:buSzPct val="100000"/>
              <a:defRPr sz="22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https://github.com/braddelong/LS2019/blob/master/2019-08-17-Ancient_Economies.ipynb</a:t>
            </a:r>
            <a:r>
              <a:t>&gt;</a:t>
            </a:r>
          </a:p>
          <a:p>
            <a:pPr marL="228600" indent="-228600" defTabSz="434340">
              <a:spcBef>
                <a:spcPts val="0"/>
              </a:spcBef>
              <a:buSzPct val="100000"/>
              <a:defRPr sz="22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https://github.com/braddelong/long-form-drafts/blob/master/malthusian_convergence.ipynb</a:t>
            </a:r>
            <a:r>
              <a:t>&gt;</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Changeup Review: Solow Model Essentials"/>
          <p:cNvSpPr txBox="1"/>
          <p:nvPr>
            <p:ph type="title" idx="4294967295"/>
          </p:nvPr>
        </p:nvSpPr>
        <p:spPr>
          <a:xfrm>
            <a:off x="277663" y="-2"/>
            <a:ext cx="8572501" cy="1270003"/>
          </a:xfrm>
          <a:prstGeom prst="rect">
            <a:avLst/>
          </a:prstGeom>
        </p:spPr>
        <p:txBody>
          <a:bodyPr lIns="45718" tIns="45718" rIns="45718" bIns="45718"/>
          <a:lstStyle>
            <a:lvl1pPr defTabSz="239069">
              <a:defRPr sz="4565">
                <a:uFill>
                  <a:solidFill>
                    <a:srgbClr val="000000"/>
                  </a:solidFill>
                </a:uFill>
                <a:latin typeface="Calibri"/>
                <a:ea typeface="Calibri"/>
                <a:cs typeface="Calibri"/>
                <a:sym typeface="Calibri"/>
              </a:defRPr>
            </a:lvl1pPr>
          </a:lstStyle>
          <a:p>
            <a:pPr/>
            <a:r>
              <a:t>(4) Review: Solow Model Essentials</a:t>
            </a:r>
          </a:p>
        </p:txBody>
      </p:sp>
      <p:sp>
        <p:nvSpPr>
          <p:cNvPr id="105" name="Lecture Notes: &lt;https://www.bradford-delong.com/2020/01/lecture-notes-the-solow-growth-model-the-history-of-economic-growth-econ-135.html&gt;…"/>
          <p:cNvSpPr txBox="1"/>
          <p:nvPr>
            <p:ph type="body" idx="4294967295"/>
          </p:nvPr>
        </p:nvSpPr>
        <p:spPr>
          <a:xfrm>
            <a:off x="277663" y="1270000"/>
            <a:ext cx="8572501" cy="5397500"/>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a:p>
            <a:pPr marL="0" indent="0" defTabSz="370331">
              <a:spcBef>
                <a:spcPts val="900"/>
              </a:spcBef>
              <a:buSzTx/>
              <a:buFont typeface="Arial"/>
              <a:buNone/>
              <a:defRPr b="1" sz="1900">
                <a:uFill>
                  <a:solidFill>
                    <a:srgbClr val="000000"/>
                  </a:solidFill>
                </a:uFill>
                <a:latin typeface="Times New Roman"/>
                <a:ea typeface="Times New Roman"/>
                <a:cs typeface="Times New Roman"/>
                <a:sym typeface="Times New Roman"/>
              </a:defRPr>
            </a:pPr>
            <a:r>
              <a:t>Let's assume three things about the relationship between an economy's resources and the total output it produces and income it generates</a:t>
            </a:r>
            <a:r>
              <a:rPr b="0"/>
              <a:t>:</a:t>
            </a:r>
          </a:p>
          <a:p>
            <a:pPr marL="259882" indent="-259882"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A proportional increase in the economy's capital intensity </a:t>
            </a:r>
            <a:r>
              <a:rPr b="1"/>
              <a:t>κ</a:t>
            </a:r>
            <a:r>
              <a:t>, measured by the capital stock divided by total production κ = </a:t>
            </a:r>
            <a:r>
              <a:rPr b="1"/>
              <a:t>K/Y</a:t>
            </a:r>
            <a:r>
              <a:t>, will carry with it the same (smaller) proportional increase in income and production Y no matter how rich and productive the economy is. A 1% increase in capital intensity will always increase income and production by the same proportional amount </a:t>
            </a:r>
            <a:r>
              <a:rPr b="1"/>
              <a:t>θ</a:t>
            </a:r>
            <a:r>
              <a:t>. </a:t>
            </a:r>
          </a:p>
          <a:p>
            <a:pPr marL="259882" indent="-259882"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If two economies have the same capital intensity, defined as the same capital-output ratio </a:t>
            </a:r>
            <a:r>
              <a:rPr b="1"/>
              <a:t>κ</a:t>
            </a:r>
            <a:r>
              <a:t>, and have the same level of technology- and organization-driven efficiency-of-labor </a:t>
            </a:r>
            <a:r>
              <a:rPr b="1"/>
              <a:t>E</a:t>
            </a:r>
            <a:r>
              <a:t>, then the ratio of their levels of income and output will be equal to the ratio of their labor forces </a:t>
            </a:r>
            <a:r>
              <a:rPr b="1"/>
              <a:t>L</a:t>
            </a:r>
            <a:r>
              <a:t>.</a:t>
            </a:r>
          </a:p>
          <a:p>
            <a:pPr marL="259882" indent="-259882"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If two economies have the same capital intensity, defined as the same capital-output ratio </a:t>
            </a:r>
            <a:r>
              <a:rPr b="1"/>
              <a:t>κ</a:t>
            </a:r>
            <a:r>
              <a:t>, and have the same labor forces </a:t>
            </a:r>
            <a:r>
              <a:rPr b="1"/>
              <a:t>L</a:t>
            </a:r>
            <a:r>
              <a:t>, then the ratio of their levels of income and output will be equal to the ratio of their technology- and organization-driven efficiencies-of-labor </a:t>
            </a:r>
            <a:r>
              <a:rPr b="1"/>
              <a:t>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Read Beforehand: J. Bradford DeLong: Lecture Notes: Malthusian Economies &lt;https://tinyurl.com/dl-2020-01-18g&gt;…"/>
          <p:cNvSpPr txBox="1"/>
          <p:nvPr>
            <p:ph type="body" idx="4294967295"/>
          </p:nvPr>
        </p:nvSpPr>
        <p:spPr>
          <a:xfrm>
            <a:off x="277663" y="1267121"/>
            <a:ext cx="8572501" cy="5397503"/>
          </a:xfrm>
          <a:prstGeom prst="rect">
            <a:avLst/>
          </a:prstGeom>
        </p:spPr>
        <p:txBody>
          <a:bodyPr lIns="45718" tIns="45718" rIns="45718" bIns="45718" anchor="t"/>
          <a:lstStyle/>
          <a:p>
            <a:pPr marL="0" indent="0" defTabSz="165414">
              <a:spcBef>
                <a:spcPts val="800"/>
              </a:spcBef>
              <a:buSzTx/>
              <a:buFont typeface="Arial"/>
              <a:buNone/>
              <a:defRPr b="1" sz="1608">
                <a:uFill>
                  <a:solidFill>
                    <a:srgbClr val="000000"/>
                  </a:solidFill>
                </a:uFill>
                <a:latin typeface="+mn-lt"/>
                <a:ea typeface="+mn-ea"/>
                <a:cs typeface="+mn-cs"/>
                <a:sym typeface="Helvetica"/>
              </a:defRPr>
            </a:pPr>
            <a:r>
              <a:t>Read Beforehand: </a:t>
            </a:r>
            <a:r>
              <a:rPr b="0"/>
              <a:t>J. Bradford DeLong: </a:t>
            </a:r>
            <a:r>
              <a:rPr b="0" i="1"/>
              <a:t>Lecture Notes: Malthusian Economies</a:t>
            </a:r>
            <a:r>
              <a:rPr b="0"/>
              <a:t> &lt;</a:t>
            </a:r>
            <a:r>
              <a:rPr b="0" u="sng">
                <a:solidFill>
                  <a:srgbClr val="0000FF"/>
                </a:solidFill>
                <a:uFill>
                  <a:solidFill>
                    <a:srgbClr val="0000FF"/>
                  </a:solidFill>
                </a:uFill>
                <a:hlinkClick r:id="rId2" invalidUrl="" action="" tgtFrame="" tooltip="" history="1" highlightClick="0" endSnd="0"/>
              </a:rPr>
              <a:t>https://tinyurl.com/dl-2020-01-18g</a:t>
            </a:r>
            <a:r>
              <a:rPr b="0"/>
              <a:t>&gt;</a:t>
            </a:r>
          </a:p>
          <a:p>
            <a:pPr marL="0" indent="0" defTabSz="165414">
              <a:spcBef>
                <a:spcPts val="800"/>
              </a:spcBef>
              <a:buSzTx/>
              <a:buFont typeface="Arial"/>
              <a:buNone/>
              <a:defRPr b="1" sz="1608">
                <a:uFill>
                  <a:solidFill>
                    <a:srgbClr val="000000"/>
                  </a:solidFill>
                </a:uFill>
                <a:latin typeface="+mn-lt"/>
                <a:ea typeface="+mn-ea"/>
                <a:cs typeface="+mn-cs"/>
                <a:sym typeface="Helvetica"/>
              </a:defRPr>
            </a:pPr>
            <a:r>
              <a:t>Read Beforehand: </a:t>
            </a:r>
            <a:r>
              <a:rPr b="0"/>
              <a:t>Greg Clark: </a:t>
            </a:r>
            <a:r>
              <a:rPr b="0" i="1"/>
              <a:t>A Farewell to Alms</a:t>
            </a:r>
            <a:r>
              <a:rPr b="0"/>
              <a:t>,  selections &lt;</a:t>
            </a:r>
            <a:r>
              <a:rPr b="0" u="sng">
                <a:solidFill>
                  <a:srgbClr val="0000FF"/>
                </a:solidFill>
                <a:uFill>
                  <a:solidFill>
                    <a:srgbClr val="0000FF"/>
                  </a:solidFill>
                </a:uFill>
                <a:hlinkClick r:id="rId3" invalidUrl="" action="" tgtFrame="" tooltip="" history="1" highlightClick="0" endSnd="0"/>
              </a:rPr>
              <a:t>https://delong.typepad.com/files/clark-alms-selections.pdf</a:t>
            </a:r>
            <a:r>
              <a:rPr b="0"/>
              <a:t>&gt;</a:t>
            </a:r>
          </a:p>
          <a:p>
            <a:pPr marL="0" indent="0" defTabSz="165414">
              <a:spcBef>
                <a:spcPts val="800"/>
              </a:spcBef>
              <a:buSzTx/>
              <a:buFont typeface="Arial"/>
              <a:buNone/>
              <a:defRPr b="1" sz="1608">
                <a:uFill>
                  <a:solidFill>
                    <a:srgbClr val="000000"/>
                  </a:solidFill>
                </a:uFill>
                <a:latin typeface="+mn-lt"/>
                <a:ea typeface="+mn-ea"/>
                <a:cs typeface="+mn-cs"/>
                <a:sym typeface="Helvetica"/>
              </a:defRPr>
            </a:pPr>
            <a:r>
              <a:t>Slides: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https://github.com/braddelong/public-files/blob/master/econ-135-lecture-3.pptx</a:t>
            </a:r>
            <a:r>
              <a:rPr b="0"/>
              <a:t>&gt;</a:t>
            </a:r>
          </a:p>
          <a:p>
            <a:pPr marL="0" indent="0" defTabSz="165414">
              <a:spcBef>
                <a:spcPts val="800"/>
              </a:spcBef>
              <a:buSzTx/>
              <a:buFont typeface="Arial"/>
              <a:buNone/>
              <a:defRPr b="1" sz="1608">
                <a:uFill>
                  <a:solidFill>
                    <a:srgbClr val="000000"/>
                  </a:solidFill>
                </a:uFill>
                <a:latin typeface="+mn-lt"/>
                <a:ea typeface="+mn-ea"/>
                <a:cs typeface="+mn-cs"/>
                <a:sym typeface="Helvetica"/>
              </a:defRPr>
            </a:pPr>
          </a:p>
          <a:p>
            <a:pPr marL="116080" indent="-116080" defTabSz="165414">
              <a:spcBef>
                <a:spcPts val="800"/>
              </a:spcBef>
              <a:buSzPct val="100000"/>
              <a:buAutoNum type="arabicPeriod" startAt="1"/>
              <a:defRPr b="1" sz="1608">
                <a:uFill>
                  <a:solidFill>
                    <a:srgbClr val="000000"/>
                  </a:solidFill>
                </a:uFill>
                <a:latin typeface="Times New Roman"/>
                <a:ea typeface="Times New Roman"/>
                <a:cs typeface="Times New Roman"/>
                <a:sym typeface="Times New Roman"/>
              </a:defRPr>
            </a:pPr>
            <a:r>
              <a:t>Review</a:t>
            </a:r>
            <a:r>
              <a:rPr b="0"/>
              <a:t>: Aristotle</a:t>
            </a:r>
            <a:endParaRPr b="0"/>
          </a:p>
          <a:p>
            <a:pPr marL="116080" indent="-116080" defTabSz="165414">
              <a:spcBef>
                <a:spcPts val="800"/>
              </a:spcBef>
              <a:buSzPct val="100000"/>
              <a:buAutoNum type="arabicPeriod" startAt="1"/>
              <a:defRPr b="1" sz="1608">
                <a:uFill>
                  <a:solidFill>
                    <a:srgbClr val="000000"/>
                  </a:solidFill>
                </a:uFill>
                <a:latin typeface="Times New Roman"/>
                <a:ea typeface="Times New Roman"/>
                <a:cs typeface="Times New Roman"/>
                <a:sym typeface="Times New Roman"/>
              </a:defRPr>
            </a:pPr>
            <a:r>
              <a:t>Review</a:t>
            </a:r>
            <a:r>
              <a:rPr b="0"/>
              <a:t>: Longest-run global growth</a:t>
            </a:r>
          </a:p>
          <a:p>
            <a:pPr marL="116080" indent="-116080" defTabSz="165414">
              <a:spcBef>
                <a:spcPts val="800"/>
              </a:spcBef>
              <a:buSzPct val="100000"/>
              <a:buAutoNum type="arabicPeriod" startAt="1"/>
              <a:defRPr b="1" sz="1608">
                <a:uFill>
                  <a:solidFill>
                    <a:srgbClr val="000000"/>
                  </a:solidFill>
                </a:uFill>
                <a:latin typeface="Times New Roman"/>
                <a:ea typeface="Times New Roman"/>
                <a:cs typeface="Times New Roman"/>
                <a:sym typeface="Times New Roman"/>
              </a:defRPr>
            </a:pPr>
            <a:r>
              <a:t>Lecture:</a:t>
            </a:r>
            <a:r>
              <a:rPr b="0"/>
              <a:t> Solow-Malthus model basics</a:t>
            </a:r>
          </a:p>
          <a:p>
            <a:pPr marL="116080" indent="-116080" defTabSz="165414">
              <a:spcBef>
                <a:spcPts val="800"/>
              </a:spcBef>
              <a:buSzPct val="100000"/>
              <a:buAutoNum type="arabicPeriod" startAt="1"/>
              <a:defRPr b="1" sz="1608">
                <a:uFill>
                  <a:solidFill>
                    <a:srgbClr val="000000"/>
                  </a:solidFill>
                </a:uFill>
                <a:latin typeface="Times New Roman"/>
                <a:ea typeface="Times New Roman"/>
                <a:cs typeface="Times New Roman"/>
                <a:sym typeface="Times New Roman"/>
              </a:defRPr>
            </a:pPr>
            <a:r>
              <a:t>Review</a:t>
            </a:r>
            <a:r>
              <a:rPr b="0"/>
              <a:t>: Solow model essentials</a:t>
            </a:r>
          </a:p>
          <a:p>
            <a:pPr marL="116080" indent="-116080" defTabSz="165414">
              <a:spcBef>
                <a:spcPts val="800"/>
              </a:spcBef>
              <a:buSzPct val="100000"/>
              <a:buAutoNum type="arabicPeriod" startAt="1"/>
              <a:defRPr b="1" sz="1608">
                <a:uFill>
                  <a:solidFill>
                    <a:srgbClr val="000000"/>
                  </a:solidFill>
                </a:uFill>
                <a:latin typeface="Times New Roman"/>
                <a:ea typeface="Times New Roman"/>
                <a:cs typeface="Times New Roman"/>
                <a:sym typeface="Times New Roman"/>
              </a:defRPr>
            </a:pPr>
            <a:r>
              <a:t>Lecture:</a:t>
            </a:r>
            <a:r>
              <a:rPr b="0"/>
              <a:t> Applying the Solow-Malthus model</a:t>
            </a:r>
          </a:p>
          <a:p>
            <a:pPr lvl="1" marL="224906" indent="-87060" defTabSz="165414">
              <a:spcBef>
                <a:spcPts val="800"/>
              </a:spcBef>
              <a:buSzPct val="100000"/>
              <a:defRPr sz="1608">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https://datahub.berkeley.edu/user/delong@econ.berkeley.edu/notebooks/LS2019/2019-10-14-Ancient_Economies.ipynb</a:t>
            </a:r>
            <a:r>
              <a:t>&gt;</a:t>
            </a:r>
          </a:p>
          <a:p>
            <a:pPr lvl="1" marL="224906" indent="-87060" defTabSz="165414">
              <a:spcBef>
                <a:spcPts val="800"/>
              </a:spcBef>
              <a:buSzPct val="100000"/>
              <a:defRPr sz="1608">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6" invalidUrl="" action="" tgtFrame="" tooltip="" history="1" highlightClick="0" endSnd="0"/>
              </a:rPr>
              <a:t>https://nbviewer.jupyter.org/github/braddelong/LS2019/blob/master/2019-10-14-Ancient_Economies.ipynb</a:t>
            </a:r>
            <a:r>
              <a:t>&gt;</a:t>
            </a:r>
          </a:p>
          <a:p>
            <a:pPr marL="116080" indent="-116080" defTabSz="165414">
              <a:spcBef>
                <a:spcPts val="800"/>
              </a:spcBef>
              <a:buSzPct val="100000"/>
              <a:buAutoNum type="arabicPeriod" startAt="1"/>
              <a:defRPr b="1" sz="1608">
                <a:uFill>
                  <a:solidFill>
                    <a:srgbClr val="000000"/>
                  </a:solidFill>
                </a:uFill>
                <a:latin typeface="Times New Roman"/>
                <a:ea typeface="Times New Roman"/>
                <a:cs typeface="Times New Roman"/>
                <a:sym typeface="Times New Roman"/>
              </a:defRPr>
            </a:pPr>
            <a:r>
              <a:t>Big Ideas</a:t>
            </a:r>
            <a:r>
              <a:rPr b="0"/>
              <a:t>: Principal takeaways from this class</a:t>
            </a:r>
          </a:p>
          <a:p>
            <a:pPr marL="116080" indent="-116080" defTabSz="165414">
              <a:spcBef>
                <a:spcPts val="800"/>
              </a:spcBef>
              <a:buSzPct val="100000"/>
              <a:buAutoNum type="arabicPeriod" startAt="1"/>
              <a:defRPr b="1" sz="1608">
                <a:uFill>
                  <a:solidFill>
                    <a:srgbClr val="000000"/>
                  </a:solidFill>
                </a:uFill>
                <a:latin typeface="Times New Roman"/>
                <a:ea typeface="Times New Roman"/>
                <a:cs typeface="Times New Roman"/>
                <a:sym typeface="Times New Roman"/>
              </a:defRPr>
            </a:pPr>
            <a:r>
              <a:t>MOAR</a:t>
            </a:r>
            <a:r>
              <a:rPr b="0"/>
              <a:t> references:</a:t>
            </a:r>
          </a:p>
        </p:txBody>
      </p:sp>
      <p:sp>
        <p:nvSpPr>
          <p:cNvPr id="40" name="Lecture Outline"/>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Lecture Outline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Solow Model Basics: Notes"/>
          <p:cNvSpPr txBox="1"/>
          <p:nvPr>
            <p:ph type="title" idx="4294967295"/>
          </p:nvPr>
        </p:nvSpPr>
        <p:spPr>
          <a:xfrm>
            <a:off x="277663" y="-2"/>
            <a:ext cx="8572501" cy="1270003"/>
          </a:xfrm>
          <a:prstGeom prst="rect">
            <a:avLst/>
          </a:prstGeom>
        </p:spPr>
        <p:txBody>
          <a:bodyPr lIns="45718" tIns="45718" rIns="45718" bIns="45718"/>
          <a:lstStyle>
            <a:lvl1pPr defTabSz="388620">
              <a:defRPr sz="5100">
                <a:solidFill>
                  <a:srgbClr val="000080"/>
                </a:solidFill>
                <a:uFill>
                  <a:solidFill>
                    <a:srgbClr val="000000"/>
                  </a:solidFill>
                </a:uFill>
                <a:latin typeface="Calibri"/>
                <a:ea typeface="Calibri"/>
                <a:cs typeface="Calibri"/>
                <a:sym typeface="Calibri"/>
              </a:defRPr>
            </a:lvl1pPr>
          </a:lstStyle>
          <a:p>
            <a:pPr/>
            <a:r>
              <a:t>Solow Model Basics: Notes</a:t>
            </a:r>
          </a:p>
        </p:txBody>
      </p:sp>
      <p:sp>
        <p:nvSpPr>
          <p:cNvPr id="108" name="The code in the nbViewer documents is static. But you should also look at:…"/>
          <p:cNvSpPr txBox="1"/>
          <p:nvPr>
            <p:ph type="body" idx="4294967295"/>
          </p:nvPr>
        </p:nvSpPr>
        <p:spPr>
          <a:xfrm>
            <a:off x="277663" y="2178197"/>
            <a:ext cx="8572501" cy="4489304"/>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pPr>
            <a:r>
              <a:t>The code in the nbViewer documents is static. But you should also look at</a:t>
            </a:r>
            <a:r>
              <a:rPr b="0"/>
              <a:t>: </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http://datahub.berkeley.edu/user-redirect/interact?account=braddelong&amp;repo=long-form-drafts&amp;branch=master&amp;path=solow-model-2-basics.ipynb</a:t>
            </a:r>
            <a:r>
              <a:t>&gt; </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http://datahub.berkeley.edu/user-redirect/interact?account=braddelong&amp;repo=long-form-drafts&amp;branch=master&amp;path=solow-model-3-growing.ipynb</a:t>
            </a:r>
            <a:r>
              <a:t>&gt; </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http://datahub.berkeley.edu/user-redirect/interact?account=braddelong&amp;repo=long-form-drafts&amp;branch=master&amp;path=solow-model-4-using.ipynb</a:t>
            </a:r>
            <a:r>
              <a:t>&gt;</a:t>
            </a:r>
          </a:p>
        </p:txBody>
      </p:sp>
      <p:pic>
        <p:nvPicPr>
          <p:cNvPr id="109" name="Image" descr="Image"/>
          <p:cNvPicPr>
            <a:picLocks noChangeAspect="1"/>
          </p:cNvPicPr>
          <p:nvPr/>
        </p:nvPicPr>
        <p:blipFill>
          <a:blip r:embed="rId5">
            <a:extLst/>
          </a:blip>
          <a:stretch>
            <a:fillRect/>
          </a:stretch>
        </p:blipFill>
        <p:spPr>
          <a:xfrm>
            <a:off x="277662" y="1270000"/>
            <a:ext cx="8305802" cy="825500"/>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The Rest of the Model: Growth Rates"/>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The Rest of the Model: Growth Rates</a:t>
            </a:r>
          </a:p>
        </p:txBody>
      </p:sp>
      <p:sp>
        <p:nvSpPr>
          <p:cNvPr id="112" name="Variables change over time:…"/>
          <p:cNvSpPr txBox="1"/>
          <p:nvPr>
            <p:ph type="body" idx="4294967295"/>
          </p:nvPr>
        </p:nvSpPr>
        <p:spPr>
          <a:xfrm>
            <a:off x="277663" y="2110104"/>
            <a:ext cx="8572501" cy="4557396"/>
          </a:xfrm>
          <a:prstGeom prst="rect">
            <a:avLst/>
          </a:prstGeom>
        </p:spPr>
        <p:txBody>
          <a:bodyPr lIns="45718" tIns="45718" rIns="45718" bIns="45718" anchor="t"/>
          <a:lstStyle/>
          <a:p>
            <a:pPr marL="0" indent="0" defTabSz="425194">
              <a:spcBef>
                <a:spcPts val="1100"/>
              </a:spcBef>
              <a:buSzTx/>
              <a:buFont typeface="Arial"/>
              <a:buNone/>
              <a:defRPr b="1" sz="2200">
                <a:uFill>
                  <a:solidFill>
                    <a:srgbClr val="000000"/>
                  </a:solidFill>
                </a:uFill>
                <a:latin typeface="Times New Roman"/>
                <a:ea typeface="Times New Roman"/>
                <a:cs typeface="Times New Roman"/>
                <a:sym typeface="Times New Roman"/>
              </a:defRPr>
            </a:pPr>
            <a:r>
              <a:t>Variables change over time:</a:t>
            </a:r>
          </a:p>
          <a:p>
            <a:pPr marL="223786" indent="-223786" defTabSz="425194">
              <a:spcBef>
                <a:spcPts val="1100"/>
              </a:spcBef>
              <a:buSzPct val="100000"/>
              <a:defRPr sz="2200">
                <a:uFill>
                  <a:solidFill>
                    <a:srgbClr val="000000"/>
                  </a:solidFill>
                </a:uFill>
                <a:latin typeface="Times New Roman"/>
                <a:ea typeface="Times New Roman"/>
                <a:cs typeface="Times New Roman"/>
                <a:sym typeface="Times New Roman"/>
              </a:defRPr>
            </a:pPr>
            <a:r>
              <a:t>growth of labor g</a:t>
            </a:r>
            <a:r>
              <a:rPr baseline="-5998"/>
              <a:t>L</a:t>
            </a:r>
            <a:r>
              <a:t>: proportional at a constant n (for now)</a:t>
            </a:r>
          </a:p>
          <a:p>
            <a:pPr marL="223786" indent="-223786" defTabSz="425194">
              <a:spcBef>
                <a:spcPts val="1100"/>
              </a:spcBef>
              <a:buSzPct val="100000"/>
              <a:defRPr sz="2200">
                <a:uFill>
                  <a:solidFill>
                    <a:srgbClr val="000000"/>
                  </a:solidFill>
                </a:uFill>
                <a:latin typeface="Times New Roman"/>
                <a:ea typeface="Times New Roman"/>
                <a:cs typeface="Times New Roman"/>
                <a:sym typeface="Times New Roman"/>
              </a:defRPr>
            </a:pPr>
            <a:r>
              <a:t>growth of labor efficiency g</a:t>
            </a:r>
            <a:r>
              <a:rPr baseline="-5998"/>
              <a:t>E</a:t>
            </a:r>
            <a:r>
              <a:t>: proportional at a constant g (for now)</a:t>
            </a:r>
          </a:p>
          <a:p>
            <a:pPr marL="223786" indent="-223786" defTabSz="425194">
              <a:spcBef>
                <a:spcPts val="1100"/>
              </a:spcBef>
              <a:buSzPct val="100000"/>
              <a:defRPr sz="2200">
                <a:uFill>
                  <a:solidFill>
                    <a:srgbClr val="000000"/>
                  </a:solidFill>
                </a:uFill>
                <a:latin typeface="Times New Roman"/>
                <a:ea typeface="Times New Roman"/>
                <a:cs typeface="Times New Roman"/>
                <a:sym typeface="Times New Roman"/>
              </a:defRPr>
            </a:pPr>
            <a:r>
              <a:t>rate of change of capital: savings minus depreciation</a:t>
            </a:r>
          </a:p>
          <a:p>
            <a:pPr lvl="1" marL="578116" indent="-223786" defTabSz="425194">
              <a:spcBef>
                <a:spcPts val="1100"/>
              </a:spcBef>
              <a:buSzPct val="100000"/>
              <a:defRPr sz="2200">
                <a:uFill>
                  <a:solidFill>
                    <a:srgbClr val="000000"/>
                  </a:solidFill>
                </a:uFill>
                <a:latin typeface="Times New Roman"/>
                <a:ea typeface="Times New Roman"/>
                <a:cs typeface="Times New Roman"/>
                <a:sym typeface="Times New Roman"/>
              </a:defRPr>
            </a:pPr>
            <a:r>
              <a:t>growth of capital g</a:t>
            </a:r>
            <a:r>
              <a:rPr baseline="-5998"/>
              <a:t>K</a:t>
            </a:r>
            <a:r>
              <a:t> = s/κ-δ</a:t>
            </a:r>
          </a:p>
          <a:p>
            <a:pPr marL="223786" indent="-223786" defTabSz="425194">
              <a:spcBef>
                <a:spcPts val="1100"/>
              </a:spcBef>
              <a:buSzPct val="100000"/>
              <a:defRPr sz="2200">
                <a:uFill>
                  <a:solidFill>
                    <a:srgbClr val="000000"/>
                  </a:solidFill>
                </a:uFill>
                <a:latin typeface="Times New Roman"/>
                <a:ea typeface="Times New Roman"/>
                <a:cs typeface="Times New Roman"/>
                <a:sym typeface="Times New Roman"/>
              </a:defRPr>
            </a:pPr>
            <a:r>
              <a:t>What do these mean?</a:t>
            </a:r>
          </a:p>
          <a:p>
            <a:pPr marL="223786" indent="-223786" defTabSz="425194">
              <a:spcBef>
                <a:spcPts val="1100"/>
              </a:spcBef>
              <a:buSzPct val="100000"/>
              <a:defRPr sz="2200">
                <a:uFill>
                  <a:solidFill>
                    <a:srgbClr val="000000"/>
                  </a:solidFill>
                </a:uFill>
                <a:latin typeface="Times New Roman"/>
                <a:ea typeface="Times New Roman"/>
                <a:cs typeface="Times New Roman"/>
                <a:sym typeface="Times New Roman"/>
              </a:defRPr>
            </a:pPr>
          </a:p>
          <a:p>
            <a:pPr marL="223786" indent="-223786" defTabSz="425194">
              <a:spcBef>
                <a:spcPts val="1100"/>
              </a:spcBef>
              <a:buSzPct val="100000"/>
              <a:defRPr sz="2200">
                <a:uFill>
                  <a:solidFill>
                    <a:srgbClr val="000000"/>
                  </a:solidFill>
                </a:uFill>
                <a:latin typeface="Times New Roman"/>
                <a:ea typeface="Times New Roman"/>
                <a:cs typeface="Times New Roman"/>
                <a:sym typeface="Times New Roman"/>
              </a:defRPr>
            </a:pPr>
          </a:p>
          <a:p>
            <a:pPr marL="0" indent="0" defTabSz="425194">
              <a:spcBef>
                <a:spcPts val="1100"/>
              </a:spcBef>
              <a:buSzTx/>
              <a:buFont typeface="Arial"/>
              <a:buNone/>
              <a:defRPr b="1" sz="2200">
                <a:uFill>
                  <a:solidFill>
                    <a:srgbClr val="000000"/>
                  </a:solidFill>
                </a:uFill>
                <a:latin typeface="Times New Roman"/>
                <a:ea typeface="Times New Roman"/>
                <a:cs typeface="Times New Roman"/>
                <a:sym typeface="Times New Roman"/>
              </a:defRPr>
            </a:pPr>
            <a:r>
              <a:t>Now let’s look at the rate of change of capital-intensity κ as a function of the level of capital-intensity κ, for constant n, g, s, δ, and θ…</a:t>
            </a:r>
          </a:p>
        </p:txBody>
      </p:sp>
      <p:pic>
        <p:nvPicPr>
          <p:cNvPr id="113" name="Image" descr="Image"/>
          <p:cNvPicPr>
            <a:picLocks noChangeAspect="1"/>
          </p:cNvPicPr>
          <p:nvPr/>
        </p:nvPicPr>
        <p:blipFill>
          <a:blip r:embed="rId2">
            <a:extLst/>
          </a:blip>
          <a:stretch>
            <a:fillRect/>
          </a:stretch>
        </p:blipFill>
        <p:spPr>
          <a:xfrm>
            <a:off x="470299" y="1266288"/>
            <a:ext cx="1168401" cy="558803"/>
          </a:xfrm>
          <a:prstGeom prst="rect">
            <a:avLst/>
          </a:prstGeom>
          <a:ln w="12700">
            <a:miter lim="400000"/>
          </a:ln>
        </p:spPr>
      </p:pic>
      <p:pic>
        <p:nvPicPr>
          <p:cNvPr id="114" name="Image" descr="Image"/>
          <p:cNvPicPr>
            <a:picLocks noChangeAspect="1"/>
          </p:cNvPicPr>
          <p:nvPr/>
        </p:nvPicPr>
        <p:blipFill>
          <a:blip r:embed="rId3">
            <a:extLst/>
          </a:blip>
          <a:stretch>
            <a:fillRect/>
          </a:stretch>
        </p:blipFill>
        <p:spPr>
          <a:xfrm>
            <a:off x="2440901" y="1228188"/>
            <a:ext cx="1981202" cy="596903"/>
          </a:xfrm>
          <a:prstGeom prst="rect">
            <a:avLst/>
          </a:prstGeom>
          <a:ln w="12700">
            <a:miter lim="400000"/>
          </a:ln>
        </p:spPr>
      </p:pic>
      <p:pic>
        <p:nvPicPr>
          <p:cNvPr id="115" name="Image" descr="Image"/>
          <p:cNvPicPr>
            <a:picLocks noChangeAspect="1"/>
          </p:cNvPicPr>
          <p:nvPr/>
        </p:nvPicPr>
        <p:blipFill>
          <a:blip r:embed="rId4">
            <a:extLst/>
          </a:blip>
          <a:stretch>
            <a:fillRect/>
          </a:stretch>
        </p:blipFill>
        <p:spPr>
          <a:xfrm>
            <a:off x="5421162" y="1228188"/>
            <a:ext cx="3429003" cy="546103"/>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Solving the Model"/>
          <p:cNvSpPr txBox="1"/>
          <p:nvPr>
            <p:ph type="title" idx="4294967295"/>
          </p:nvPr>
        </p:nvSpPr>
        <p:spPr>
          <a:xfrm>
            <a:off x="277663" y="-2"/>
            <a:ext cx="8572501" cy="1270003"/>
          </a:xfrm>
          <a:prstGeom prst="rect">
            <a:avLst/>
          </a:prstGeom>
        </p:spPr>
        <p:txBody>
          <a:bodyPr lIns="45718" tIns="45718" rIns="45718" bIns="45718"/>
          <a:lstStyle>
            <a:lvl1pPr defTabSz="457200">
              <a:defRPr sz="7200">
                <a:solidFill>
                  <a:srgbClr val="000080"/>
                </a:solidFill>
                <a:uFill>
                  <a:solidFill>
                    <a:srgbClr val="000000"/>
                  </a:solidFill>
                </a:uFill>
                <a:latin typeface="Calibri"/>
                <a:ea typeface="Calibri"/>
                <a:cs typeface="Calibri"/>
                <a:sym typeface="Calibri"/>
              </a:defRPr>
            </a:lvl1pPr>
          </a:lstStyle>
          <a:p>
            <a:pPr/>
            <a:r>
              <a:t>Solving the Model</a:t>
            </a:r>
          </a:p>
        </p:txBody>
      </p:sp>
      <p:pic>
        <p:nvPicPr>
          <p:cNvPr id="118"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Balanced-Growth Equilibrium: Steady-State Capital-Intensity κ*"/>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Balanced-Growth Equilibrium: Steady-State Capital-Intensity κ*</a:t>
            </a:r>
          </a:p>
        </p:txBody>
      </p:sp>
      <p:pic>
        <p:nvPicPr>
          <p:cNvPr id="121" name="Image" descr="Image"/>
          <p:cNvPicPr>
            <a:picLocks noChangeAspect="1"/>
          </p:cNvPicPr>
          <p:nvPr/>
        </p:nvPicPr>
        <p:blipFill>
          <a:blip r:embed="rId2">
            <a:extLst/>
          </a:blip>
          <a:stretch>
            <a:fillRect/>
          </a:stretch>
        </p:blipFill>
        <p:spPr>
          <a:xfrm>
            <a:off x="277662" y="2113756"/>
            <a:ext cx="8699502" cy="3416302"/>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Along the Balanced-Growth Path"/>
          <p:cNvSpPr txBox="1"/>
          <p:nvPr>
            <p:ph type="title" idx="4294967295"/>
          </p:nvPr>
        </p:nvSpPr>
        <p:spPr>
          <a:xfrm>
            <a:off x="277663" y="-2"/>
            <a:ext cx="8572501" cy="1270003"/>
          </a:xfrm>
          <a:prstGeom prst="rect">
            <a:avLst/>
          </a:prstGeom>
        </p:spPr>
        <p:txBody>
          <a:bodyPr lIns="45718" tIns="45718" rIns="45718" bIns="45718"/>
          <a:lstStyle>
            <a:lvl1pPr defTabSz="324611">
              <a:defRPr sz="4200">
                <a:solidFill>
                  <a:srgbClr val="000080"/>
                </a:solidFill>
                <a:uFill>
                  <a:solidFill>
                    <a:srgbClr val="000000"/>
                  </a:solidFill>
                </a:uFill>
                <a:latin typeface="Calibri"/>
                <a:ea typeface="Calibri"/>
                <a:cs typeface="Calibri"/>
                <a:sym typeface="Calibri"/>
              </a:defRPr>
            </a:lvl1pPr>
          </a:lstStyle>
          <a:p>
            <a:pPr/>
            <a:r>
              <a:t>Along the Balanced-Growth Path</a:t>
            </a:r>
          </a:p>
        </p:txBody>
      </p:sp>
      <p:sp>
        <p:nvSpPr>
          <p:cNvPr id="124" name="Everything except κ—which is constant—grows at a constant proportional rate: either n, or g, or n+g;…"/>
          <p:cNvSpPr txBox="1"/>
          <p:nvPr>
            <p:ph type="body" sz="half" idx="4294967295"/>
          </p:nvPr>
        </p:nvSpPr>
        <p:spPr>
          <a:xfrm>
            <a:off x="277663" y="1270000"/>
            <a:ext cx="8572501" cy="22925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pPr>
            <a:r>
              <a:t>Everything except κ—which is constant—grows at a constant proportional rate: either n, or g, or n+g;</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Labor force L grows at n</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Income per worker y and the efficiency of labor E grow at g</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Total income Y and the capital stock K grow at n+g</a:t>
            </a:r>
          </a:p>
        </p:txBody>
      </p:sp>
      <p:pic>
        <p:nvPicPr>
          <p:cNvPr id="125" name="Image" descr="Image"/>
          <p:cNvPicPr>
            <a:picLocks noChangeAspect="1"/>
          </p:cNvPicPr>
          <p:nvPr/>
        </p:nvPicPr>
        <p:blipFill>
          <a:blip r:embed="rId2">
            <a:extLst/>
          </a:blip>
          <a:stretch>
            <a:fillRect/>
          </a:stretch>
        </p:blipFill>
        <p:spPr>
          <a:xfrm>
            <a:off x="865671" y="3650734"/>
            <a:ext cx="7175502" cy="2832102"/>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Convergence to Steady-State Capital-Intensit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Convergence to Steady-State Capital-Intensity</a:t>
            </a:r>
          </a:p>
        </p:txBody>
      </p:sp>
      <p:pic>
        <p:nvPicPr>
          <p:cNvPr id="128" name="Image" descr="Image"/>
          <p:cNvPicPr>
            <a:picLocks noChangeAspect="1"/>
          </p:cNvPicPr>
          <p:nvPr/>
        </p:nvPicPr>
        <p:blipFill>
          <a:blip r:embed="rId2">
            <a:extLst/>
          </a:blip>
          <a:stretch>
            <a:fillRect/>
          </a:stretch>
        </p:blipFill>
        <p:spPr>
          <a:xfrm>
            <a:off x="277662" y="1579066"/>
            <a:ext cx="8661402" cy="4673603"/>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Solow-Malthus Model Application"/>
          <p:cNvSpPr txBox="1"/>
          <p:nvPr>
            <p:ph type="title" idx="4294967295"/>
          </p:nvPr>
        </p:nvSpPr>
        <p:spPr>
          <a:xfrm>
            <a:off x="277663" y="-2"/>
            <a:ext cx="8572501" cy="1270003"/>
          </a:xfrm>
          <a:prstGeom prst="rect">
            <a:avLst/>
          </a:prstGeom>
        </p:spPr>
        <p:txBody>
          <a:bodyPr lIns="45718" tIns="45718" rIns="45718" bIns="45718"/>
          <a:lstStyle>
            <a:lvl1pPr defTabSz="205054">
              <a:defRPr sz="4290">
                <a:uFill>
                  <a:solidFill>
                    <a:srgbClr val="000000"/>
                  </a:solidFill>
                </a:uFill>
                <a:latin typeface="Calibri"/>
                <a:ea typeface="Calibri"/>
                <a:cs typeface="Calibri"/>
                <a:sym typeface="Calibri"/>
              </a:defRPr>
            </a:lvl1pPr>
          </a:lstStyle>
          <a:p>
            <a:pPr/>
            <a:r>
              <a:t>(5) Solow-Malthus Model Application</a:t>
            </a:r>
          </a:p>
        </p:txBody>
      </p:sp>
      <p:sp>
        <p:nvSpPr>
          <p:cNvPr id="131"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lIns="45718" tIns="45718" rIns="45718" bIns="45718" anchor="t"/>
          <a:lstStyle/>
          <a:p>
            <a:pPr marL="0" indent="0" defTabSz="452627">
              <a:spcBef>
                <a:spcPts val="1100"/>
              </a:spcBef>
              <a:buSzTx/>
              <a:buFont typeface="Arial"/>
              <a:buNone/>
              <a:defRPr b="1" sz="2300">
                <a:uFill>
                  <a:solidFill>
                    <a:srgbClr val="000000"/>
                  </a:solidFill>
                </a:uFill>
                <a:latin typeface="Times New Roman"/>
                <a:ea typeface="Times New Roman"/>
                <a:cs typeface="Times New Roman"/>
                <a:sym typeface="Times New Roman"/>
              </a:defRPr>
            </a:pPr>
            <a:r>
              <a:t>How do we make sense of the fact that people were ingenious and inventive back before 1500, and yet standards of living did not increase?</a:t>
            </a:r>
          </a:p>
          <a:p>
            <a:pPr marL="238224"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Yet we also had “efflorescences”</a:t>
            </a:r>
          </a:p>
          <a:p>
            <a:pPr marL="238224"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Yet efflorescences are then followed by declines—not by leveling-up elsewhere</a:t>
            </a:r>
          </a:p>
          <a:p>
            <a:pPr lvl="1" marL="615415"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The Iron Age dark age</a:t>
            </a:r>
          </a:p>
          <a:p>
            <a:pPr lvl="1" marL="615415"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The fall of the Roman Empire (and of the Han dynasty)</a:t>
            </a:r>
          </a:p>
          <a:p>
            <a:pPr lvl="1" marL="615415"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Babylon:</a:t>
            </a:r>
          </a:p>
          <a:p>
            <a:pPr lvl="1" marL="615415"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Baghdad</a:t>
            </a:r>
          </a:p>
          <a:p>
            <a:pPr lvl="1" marL="615415"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The Maya</a:t>
            </a:r>
          </a:p>
          <a:p>
            <a:pPr lvl="1" marL="615415"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The Black Death, and the conquistadores and their diseases…</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Babylon, “The Gate of the Gods”: Owls and Satyrs and Wild Beasts and Dragons"/>
          <p:cNvSpPr txBox="1"/>
          <p:nvPr>
            <p:ph type="title" idx="4294967295"/>
          </p:nvPr>
        </p:nvSpPr>
        <p:spPr>
          <a:xfrm>
            <a:off x="277663" y="-2"/>
            <a:ext cx="8572501" cy="1270003"/>
          </a:xfrm>
          <a:prstGeom prst="rect">
            <a:avLst/>
          </a:prstGeom>
        </p:spPr>
        <p:txBody>
          <a:bodyPr lIns="45718" tIns="45718" rIns="45718" bIns="45718"/>
          <a:lstStyle>
            <a:lvl1pPr defTabSz="260604">
              <a:defRPr sz="3400">
                <a:solidFill>
                  <a:srgbClr val="000080"/>
                </a:solidFill>
                <a:uFill>
                  <a:solidFill>
                    <a:srgbClr val="000000"/>
                  </a:solidFill>
                </a:uFill>
                <a:latin typeface="Calibri"/>
                <a:ea typeface="Calibri"/>
                <a:cs typeface="Calibri"/>
                <a:sym typeface="Calibri"/>
              </a:defRPr>
            </a:lvl1pPr>
          </a:lstStyle>
          <a:p>
            <a:pPr/>
            <a:r>
              <a:t>Babylon, “The Gate of the Gods”: Owls and Satyrs and Wild Beasts and Dragons</a:t>
            </a:r>
          </a:p>
        </p:txBody>
      </p:sp>
      <p:sp>
        <p:nvSpPr>
          <p:cNvPr id="134" name="Isaiah 13:…"/>
          <p:cNvSpPr txBox="1"/>
          <p:nvPr>
            <p:ph type="body" sz="half" idx="4294967295"/>
          </p:nvPr>
        </p:nvSpPr>
        <p:spPr>
          <a:xfrm>
            <a:off x="277662" y="1270000"/>
            <a:ext cx="4042088" cy="5397500"/>
          </a:xfrm>
          <a:prstGeom prst="rect">
            <a:avLst/>
          </a:prstGeom>
        </p:spPr>
        <p:txBody>
          <a:bodyPr lIns="45718" tIns="45718" rIns="45718" bIns="45718" anchor="t"/>
          <a:lstStyle/>
          <a:p>
            <a:pPr marL="0" indent="0" defTabSz="320038">
              <a:spcBef>
                <a:spcPts val="800"/>
              </a:spcBef>
              <a:buSzTx/>
              <a:buFont typeface="Arial"/>
              <a:buNone/>
              <a:defRPr b="1" sz="1600">
                <a:uFill>
                  <a:solidFill>
                    <a:srgbClr val="000000"/>
                  </a:solidFill>
                </a:uFill>
                <a:latin typeface="+mn-lt"/>
                <a:ea typeface="+mn-ea"/>
                <a:cs typeface="+mn-cs"/>
                <a:sym typeface="Helvetica"/>
              </a:defRPr>
            </a:pPr>
            <a:r>
              <a:t>Isaiah 13:</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“The burden of Babylon, which Isaiah the son of Amoz did see….</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“Babylon, the glory of kingdoms, the beauty of the Chaldees' excellency, shall be as when God overthrew Sodom and Gomorrah. It shall never be inhabited, neither shall it be dwelt in from generation to generation: neither shall the Arabian pitch tent there; neither shall the shepherds make their fold there. But wild beasts of the desert shall lie there; and their houses shall be full of doleful creatures; and owls shall dwell there, and satyrs shall dance there. </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“And the wild beasts of the islands shall cry in their desolate houses, and dragons in their pleasant palaces: and her time is near to come, and her days shall not be prolonged…”</a:t>
            </a:r>
          </a:p>
        </p:txBody>
      </p:sp>
      <p:pic>
        <p:nvPicPr>
          <p:cNvPr id="135" name="Image" descr="Image"/>
          <p:cNvPicPr>
            <a:picLocks noChangeAspect="1"/>
          </p:cNvPicPr>
          <p:nvPr/>
        </p:nvPicPr>
        <p:blipFill>
          <a:blip r:embed="rId2">
            <a:extLst/>
          </a:blip>
          <a:stretch>
            <a:fillRect/>
          </a:stretch>
        </p:blipFill>
        <p:spPr>
          <a:xfrm>
            <a:off x="4319749" y="1270000"/>
            <a:ext cx="4375753" cy="539750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Understanding the Solow-Mathus Equilibrium: Prosperit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Understanding the Solow-Mathus Equilibrium: Prosperity</a:t>
            </a:r>
          </a:p>
        </p:txBody>
      </p:sp>
      <p:sp>
        <p:nvSpPr>
          <p:cNvPr id="138" name="Notes:"/>
          <p:cNvSpPr txBox="1"/>
          <p:nvPr>
            <p:ph type="body" sz="quarter" idx="4294967295"/>
          </p:nvPr>
        </p:nvSpPr>
        <p:spPr>
          <a:xfrm>
            <a:off x="277663" y="5397500"/>
            <a:ext cx="8572501" cy="127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lvl1pPr>
          </a:lstStyle>
          <a:p>
            <a:pPr/>
            <a:r>
              <a:t>Notes:</a:t>
            </a:r>
          </a:p>
        </p:txBody>
      </p:sp>
      <p:pic>
        <p:nvPicPr>
          <p:cNvPr id="139" name="Image" descr="Image"/>
          <p:cNvPicPr>
            <a:picLocks noChangeAspect="1"/>
          </p:cNvPicPr>
          <p:nvPr/>
        </p:nvPicPr>
        <p:blipFill>
          <a:blip r:embed="rId2">
            <a:extLst/>
          </a:blip>
          <a:stretch>
            <a:fillRect/>
          </a:stretch>
        </p:blipFill>
        <p:spPr>
          <a:xfrm>
            <a:off x="874562" y="1244600"/>
            <a:ext cx="7975602" cy="4152900"/>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Understanding the Solow-Malthus Equilibrium: Population and Labor Force"/>
          <p:cNvSpPr txBox="1"/>
          <p:nvPr>
            <p:ph type="title" idx="4294967295"/>
          </p:nvPr>
        </p:nvSpPr>
        <p:spPr>
          <a:xfrm>
            <a:off x="277663" y="-2"/>
            <a:ext cx="8572501" cy="1270003"/>
          </a:xfrm>
          <a:prstGeom prst="rect">
            <a:avLst/>
          </a:prstGeom>
        </p:spPr>
        <p:txBody>
          <a:bodyPr lIns="45718" tIns="45718" rIns="45718" bIns="45718"/>
          <a:lstStyle>
            <a:lvl1pPr defTabSz="260604">
              <a:defRPr sz="3400">
                <a:solidFill>
                  <a:srgbClr val="000080"/>
                </a:solidFill>
                <a:uFill>
                  <a:solidFill>
                    <a:srgbClr val="000000"/>
                  </a:solidFill>
                </a:uFill>
                <a:latin typeface="Calibri"/>
                <a:ea typeface="Calibri"/>
                <a:cs typeface="Calibri"/>
                <a:sym typeface="Calibri"/>
              </a:defRPr>
            </a:lvl1pPr>
          </a:lstStyle>
          <a:p>
            <a:pPr/>
            <a:r>
              <a:t>Understanding the Solow-Malthus Equilibrium: Population and Labor Force</a:t>
            </a:r>
          </a:p>
        </p:txBody>
      </p:sp>
      <p:sp>
        <p:nvSpPr>
          <p:cNvPr id="142" name="Notes:"/>
          <p:cNvSpPr txBox="1"/>
          <p:nvPr>
            <p:ph type="body" sz="quarter" idx="4294967295"/>
          </p:nvPr>
        </p:nvSpPr>
        <p:spPr>
          <a:xfrm>
            <a:off x="277663" y="5397500"/>
            <a:ext cx="8572501" cy="127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lvl1pPr>
          </a:lstStyle>
          <a:p>
            <a:pPr/>
            <a:r>
              <a:t>Notes:</a:t>
            </a:r>
          </a:p>
        </p:txBody>
      </p:sp>
      <p:pic>
        <p:nvPicPr>
          <p:cNvPr id="143" name="Image" descr="Image"/>
          <p:cNvPicPr>
            <a:picLocks noChangeAspect="1"/>
          </p:cNvPicPr>
          <p:nvPr/>
        </p:nvPicPr>
        <p:blipFill>
          <a:blip r:embed="rId2">
            <a:extLst/>
          </a:blip>
          <a:stretch>
            <a:fillRect/>
          </a:stretch>
        </p:blipFill>
        <p:spPr>
          <a:xfrm>
            <a:off x="2246561" y="1270000"/>
            <a:ext cx="4915644" cy="3950228"/>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Questions"/>
          <p:cNvSpPr txBox="1"/>
          <p:nvPr>
            <p:ph type="title" idx="4294967295"/>
          </p:nvPr>
        </p:nvSpPr>
        <p:spPr>
          <a:xfrm>
            <a:off x="277663" y="-2"/>
            <a:ext cx="8572501" cy="1270003"/>
          </a:xfrm>
          <a:prstGeom prst="rect">
            <a:avLst/>
          </a:prstGeom>
        </p:spPr>
        <p:txBody>
          <a:bodyPr lIns="45718" tIns="45718" rIns="45718" bIns="45718"/>
          <a:lstStyle>
            <a:lvl1pPr defTabSz="299858">
              <a:defRPr sz="4088"/>
            </a:lvl1pPr>
          </a:lstStyle>
          <a:p>
            <a:pPr/>
            <a:r>
              <a:t>(1) Review: Questions on Aristotle</a:t>
            </a:r>
          </a:p>
        </p:txBody>
      </p:sp>
      <p:sp>
        <p:nvSpPr>
          <p:cNvPr id="43" name="What assumption that Aristotle made—perhaps (probably?) without thinking about it, because it seemed most obvious to him—struck you as the most wrong or repugnant or weird?…"/>
          <p:cNvSpPr txBox="1"/>
          <p:nvPr>
            <p:ph type="body" idx="4294967295"/>
          </p:nvPr>
        </p:nvSpPr>
        <p:spPr>
          <a:xfrm>
            <a:off x="277662" y="1269999"/>
            <a:ext cx="5207003" cy="5217162"/>
          </a:xfrm>
          <a:prstGeom prst="rect">
            <a:avLst/>
          </a:prstGeom>
        </p:spPr>
        <p:txBody>
          <a:bodyPr lIns="45718" tIns="45718" rIns="45718" bIns="45718" anchor="t"/>
          <a:lstStyle/>
          <a:p>
            <a:pPr marL="208547" indent="-208547" defTabSz="297179">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208547" indent="-208547" defTabSz="297179">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208547" indent="-208547" defTabSz="297179">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208547" indent="-208547" defTabSz="297179">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208547" indent="-208547" defTabSz="297179">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What does Aristotle say are the four tasks of the Greek man in managing his household? Why these four?</a:t>
            </a:r>
          </a:p>
          <a:p>
            <a:pPr marL="208547" indent="-208547" defTabSz="297179">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What are these four in rank order of importance</a:t>
            </a:r>
          </a:p>
        </p:txBody>
      </p:sp>
      <p:sp>
        <p:nvSpPr>
          <p:cNvPr id="44" name="J. Bradford DeLong brad.delong@gmail.com 2020-01-06"/>
          <p:cNvSpPr txBox="1"/>
          <p:nvPr/>
        </p:nvSpPr>
        <p:spPr>
          <a:xfrm>
            <a:off x="-1" y="6487160"/>
            <a:ext cx="481754" cy="370839"/>
          </a:xfrm>
          <a:prstGeom prst="rect">
            <a:avLst/>
          </a:prstGeom>
          <a:ln w="12700">
            <a:miter lim="400000"/>
          </a:ln>
        </p:spPr>
        <p:txBody>
          <a:bodyPr wrap="none" lIns="45718" tIns="45718" rIns="45718" bIns="45718">
            <a:spAutoFit/>
          </a:bodyPr>
          <a:lstStyle/>
          <a:p>
            <a:pPr/>
          </a:p>
        </p:txBody>
      </p:sp>
      <p:sp>
        <p:nvSpPr>
          <p:cNvPr id="45" name="Classical Athenian 4-drachma silver coin…"/>
          <p:cNvSpPr txBox="1"/>
          <p:nvPr/>
        </p:nvSpPr>
        <p:spPr>
          <a:xfrm>
            <a:off x="5484662" y="3397647"/>
            <a:ext cx="3365503" cy="14563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lgn="ctr" defTabSz="242315">
              <a:defRPr b="1" sz="1200">
                <a:latin typeface="Times New Roman"/>
                <a:ea typeface="Times New Roman"/>
                <a:cs typeface="Times New Roman"/>
                <a:sym typeface="Times New Roman"/>
              </a:defRPr>
            </a:pPr>
            <a:r>
              <a:t>Classical Athenian 4-drachma silver coin</a:t>
            </a:r>
          </a:p>
          <a:p>
            <a:pPr algn="ctr" defTabSz="242315">
              <a:defRPr sz="1200">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46" name="Image" descr="Image"/>
          <p:cNvPicPr>
            <a:picLocks noChangeAspect="1"/>
          </p:cNvPicPr>
          <p:nvPr/>
        </p:nvPicPr>
        <p:blipFill>
          <a:blip r:embed="rId2">
            <a:extLst/>
          </a:blip>
          <a:stretch>
            <a:fillRect/>
          </a:stretch>
        </p:blipFill>
        <p:spPr>
          <a:xfrm>
            <a:off x="5484662" y="1230125"/>
            <a:ext cx="3365503" cy="1921250"/>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How Does This System React to Shocks?"/>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How Does This System React to Shocks?</a:t>
            </a:r>
          </a:p>
        </p:txBody>
      </p:sp>
      <p:pic>
        <p:nvPicPr>
          <p:cNvPr id="146" name="Image" descr="Image"/>
          <p:cNvPicPr>
            <a:picLocks noChangeAspect="1"/>
          </p:cNvPicPr>
          <p:nvPr/>
        </p:nvPicPr>
        <p:blipFill>
          <a:blip r:embed="rId2">
            <a:extLst/>
          </a:blip>
          <a:stretch>
            <a:fillRect/>
          </a:stretch>
        </p:blipFill>
        <p:spPr>
          <a:xfrm>
            <a:off x="2017334" y="2286000"/>
            <a:ext cx="4851402" cy="698500"/>
          </a:xfrm>
          <a:prstGeom prst="rect">
            <a:avLst/>
          </a:prstGeom>
          <a:ln w="12700">
            <a:miter lim="400000"/>
          </a:ln>
        </p:spPr>
      </p:pic>
      <p:pic>
        <p:nvPicPr>
          <p:cNvPr id="147" name="Image" descr="Image"/>
          <p:cNvPicPr>
            <a:picLocks noChangeAspect="1"/>
          </p:cNvPicPr>
          <p:nvPr/>
        </p:nvPicPr>
        <p:blipFill>
          <a:blip r:embed="rId3">
            <a:extLst/>
          </a:blip>
          <a:stretch>
            <a:fillRect/>
          </a:stretch>
        </p:blipFill>
        <p:spPr>
          <a:xfrm>
            <a:off x="2017334" y="1701800"/>
            <a:ext cx="4483102" cy="584200"/>
          </a:xfrm>
          <a:prstGeom prst="rect">
            <a:avLst/>
          </a:prstGeom>
          <a:ln w="12700">
            <a:miter lim="400000"/>
          </a:ln>
        </p:spPr>
      </p:pic>
      <p:pic>
        <p:nvPicPr>
          <p:cNvPr id="148" name="Image" descr="Image"/>
          <p:cNvPicPr>
            <a:picLocks noChangeAspect="1"/>
          </p:cNvPicPr>
          <p:nvPr/>
        </p:nvPicPr>
        <p:blipFill>
          <a:blip r:embed="rId4">
            <a:extLst/>
          </a:blip>
          <a:stretch>
            <a:fillRect/>
          </a:stretch>
        </p:blipFill>
        <p:spPr>
          <a:xfrm>
            <a:off x="2017334" y="1270000"/>
            <a:ext cx="1143002" cy="431800"/>
          </a:xfrm>
          <a:prstGeom prst="rect">
            <a:avLst/>
          </a:prstGeom>
          <a:ln w="12700">
            <a:miter lim="400000"/>
          </a:ln>
        </p:spPr>
      </p:pic>
      <p:sp>
        <p:nvSpPr>
          <p:cNvPr id="149" name="Let’s think of some:…"/>
          <p:cNvSpPr txBox="1"/>
          <p:nvPr>
            <p:ph type="body" idx="4294967295"/>
          </p:nvPr>
        </p:nvSpPr>
        <p:spPr>
          <a:xfrm>
            <a:off x="277663" y="2984500"/>
            <a:ext cx="8572501" cy="3683000"/>
          </a:xfrm>
          <a:prstGeom prst="rect">
            <a:avLst/>
          </a:prstGeom>
        </p:spPr>
        <p:txBody>
          <a:bodyPr lIns="45718" tIns="45718" rIns="45718" bIns="45718" anchor="t"/>
          <a:lstStyle/>
          <a:p>
            <a:pPr marL="0" indent="0" defTabSz="388620">
              <a:spcBef>
                <a:spcPts val="1000"/>
              </a:spcBef>
              <a:buSzTx/>
              <a:buFont typeface="Arial"/>
              <a:buNone/>
              <a:defRPr b="1" sz="2000">
                <a:uFill>
                  <a:solidFill>
                    <a:srgbClr val="000000"/>
                  </a:solidFill>
                </a:uFill>
                <a:latin typeface="Times New Roman"/>
                <a:ea typeface="Times New Roman"/>
                <a:cs typeface="Times New Roman"/>
                <a:sym typeface="Times New Roman"/>
              </a:defRPr>
            </a:pPr>
            <a:r>
              <a:t>Let’s think of some:</a:t>
            </a:r>
          </a:p>
          <a:p>
            <a:pPr marL="204535" indent="-204535" defTabSz="388620">
              <a:spcBef>
                <a:spcPts val="1000"/>
              </a:spcBef>
              <a:buSzPct val="100000"/>
              <a:defRPr sz="2000">
                <a:uFill>
                  <a:solidFill>
                    <a:srgbClr val="000000"/>
                  </a:solidFill>
                </a:uFill>
                <a:latin typeface="Times New Roman"/>
                <a:ea typeface="Times New Roman"/>
                <a:cs typeface="Times New Roman"/>
                <a:sym typeface="Times New Roman"/>
              </a:defRPr>
            </a:pPr>
            <a:r>
              <a:t>a sudden major plague...</a:t>
            </a:r>
          </a:p>
          <a:p>
            <a:pPr marL="204535" indent="-204535" defTabSz="388620">
              <a:spcBef>
                <a:spcPts val="1000"/>
              </a:spcBef>
              <a:buSzPct val="100000"/>
              <a:defRPr sz="2000">
                <a:uFill>
                  <a:solidFill>
                    <a:srgbClr val="000000"/>
                  </a:solidFill>
                </a:uFill>
                <a:latin typeface="Times New Roman"/>
                <a:ea typeface="Times New Roman"/>
                <a:cs typeface="Times New Roman"/>
                <a:sym typeface="Times New Roman"/>
              </a:defRPr>
            </a:pPr>
            <a:r>
              <a:t>the rise of a civilization that carries with it norms of property and law and commerce, and thus a rise in 𝑠</a:t>
            </a:r>
          </a:p>
          <a:p>
            <a:pPr marL="204535" indent="-204535" defTabSz="388620">
              <a:spcBef>
                <a:spcPts val="1000"/>
              </a:spcBef>
              <a:buSzPct val="100000"/>
              <a:defRPr sz="2000">
                <a:uFill>
                  <a:solidFill>
                    <a:srgbClr val="000000"/>
                  </a:solidFill>
                </a:uFill>
                <a:latin typeface="Times New Roman"/>
                <a:ea typeface="Times New Roman"/>
                <a:cs typeface="Times New Roman"/>
                <a:sym typeface="Times New Roman"/>
              </a:defRPr>
            </a:pPr>
            <a:r>
              <a:t>the rise of an empire that raises s via the imperial peace and that also creates a rise in the taste for luxuries 𝜙 (and possibly reduces biological subsistence 𝑦</a:t>
            </a:r>
            <a:r>
              <a:rPr baseline="31999"/>
              <a:t>𝑠𝑢𝑏</a:t>
            </a:r>
            <a:r>
              <a:t>)</a:t>
            </a:r>
          </a:p>
          <a:p>
            <a:pPr marL="204535" indent="-204535" defTabSz="388620">
              <a:spcBef>
                <a:spcPts val="1000"/>
              </a:spcBef>
              <a:buSzPct val="100000"/>
              <a:defRPr sz="2000">
                <a:uFill>
                  <a:solidFill>
                    <a:srgbClr val="000000"/>
                  </a:solidFill>
                </a:uFill>
                <a:latin typeface="Times New Roman"/>
                <a:ea typeface="Times New Roman"/>
                <a:cs typeface="Times New Roman"/>
                <a:sym typeface="Times New Roman"/>
              </a:defRPr>
            </a:pPr>
            <a:r>
              <a:t>a shift in the rate of ideas growth </a:t>
            </a:r>
            <a:r>
              <a:rPr i="1"/>
              <a:t>h</a:t>
            </a:r>
            <a:r>
              <a:t>...</a:t>
            </a:r>
          </a:p>
          <a:p>
            <a:pPr marL="204535" indent="-204535" defTabSz="388620">
              <a:spcBef>
                <a:spcPts val="1000"/>
              </a:spcBef>
              <a:buSzPct val="100000"/>
              <a:defRPr sz="2000">
                <a:uFill>
                  <a:solidFill>
                    <a:srgbClr val="000000"/>
                  </a:solidFill>
                </a:uFill>
                <a:latin typeface="Times New Roman"/>
                <a:ea typeface="Times New Roman"/>
                <a:cs typeface="Times New Roman"/>
                <a:sym typeface="Times New Roman"/>
              </a:defRPr>
            </a:pPr>
            <a:r>
              <a:t>a shift in sociology that alters subsistence 𝑦</a:t>
            </a:r>
            <a:r>
              <a:rPr baseline="31999"/>
              <a:t>𝑠𝑢𝑏</a:t>
            </a:r>
            <a:r>
              <a:t>…</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class malthusian”"/>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“class malthusian”</a:t>
            </a:r>
          </a:p>
        </p:txBody>
      </p:sp>
      <p:sp>
        <p:nvSpPr>
          <p:cNvPr id="152" name="Files:…"/>
          <p:cNvSpPr txBox="1"/>
          <p:nvPr>
            <p:ph type="body" sz="quarter" idx="4294967295"/>
          </p:nvPr>
        </p:nvSpPr>
        <p:spPr>
          <a:xfrm>
            <a:off x="277663" y="1270000"/>
            <a:ext cx="4081242" cy="2791201"/>
          </a:xfrm>
          <a:prstGeom prst="rect">
            <a:avLst/>
          </a:prstGeom>
        </p:spPr>
        <p:txBody>
          <a:bodyPr lIns="45718" tIns="45718" rIns="45718" bIns="45718" anchor="t"/>
          <a:lstStyle/>
          <a:p>
            <a:pPr marL="0" indent="0" defTabSz="352042">
              <a:spcBef>
                <a:spcPts val="900"/>
              </a:spcBef>
              <a:buSzTx/>
              <a:buFont typeface="Arial"/>
              <a:buNone/>
              <a:defRPr b="1" sz="1800">
                <a:uFill>
                  <a:solidFill>
                    <a:srgbClr val="000000"/>
                  </a:solidFill>
                </a:uFill>
                <a:latin typeface="Times New Roman"/>
                <a:ea typeface="Times New Roman"/>
                <a:cs typeface="Times New Roman"/>
                <a:sym typeface="Times New Roman"/>
              </a:defRPr>
            </a:pPr>
            <a:r>
              <a:t>Files:</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http://datahub.berkeley.edu/user-redirect/interact?account=braddelong&amp;repo=LS2019&amp;branch=master&amp;path=2019-10-14-Ancient_Economies.ipynb</a:t>
            </a:r>
            <a:r>
              <a:t>&gt;</a:t>
            </a:r>
          </a:p>
        </p:txBody>
      </p:sp>
      <p:pic>
        <p:nvPicPr>
          <p:cNvPr id="153" name="Image" descr="Image"/>
          <p:cNvPicPr>
            <a:picLocks noChangeAspect="1"/>
          </p:cNvPicPr>
          <p:nvPr/>
        </p:nvPicPr>
        <p:blipFill>
          <a:blip r:embed="rId4">
            <a:extLst/>
          </a:blip>
          <a:stretch>
            <a:fillRect/>
          </a:stretch>
        </p:blipFill>
        <p:spPr>
          <a:xfrm>
            <a:off x="4358904" y="1270000"/>
            <a:ext cx="4491261" cy="2606301"/>
          </a:xfrm>
          <a:prstGeom prst="rect">
            <a:avLst/>
          </a:prstGeom>
          <a:ln w="12700">
            <a:miter lim="400000"/>
          </a:ln>
        </p:spPr>
      </p:pic>
      <p:sp>
        <p:nvSpPr>
          <p:cNvPr id="154" name="What happens to parameters with……"/>
          <p:cNvSpPr txBox="1"/>
          <p:nvPr/>
        </p:nvSpPr>
        <p:spPr>
          <a:xfrm>
            <a:off x="4358904" y="4061201"/>
            <a:ext cx="4491261" cy="26063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88036">
              <a:spcBef>
                <a:spcPts val="700"/>
              </a:spcBef>
              <a:defRPr b="1" sz="1500">
                <a:latin typeface="Times New Roman"/>
                <a:ea typeface="Times New Roman"/>
                <a:cs typeface="Times New Roman"/>
                <a:sym typeface="Times New Roman"/>
              </a:defRPr>
            </a:pPr>
            <a:r>
              <a:t>What happens to parameters with…</a:t>
            </a:r>
          </a:p>
          <a:p>
            <a:pPr marL="151596" indent="-151596" defTabSz="288036">
              <a:spcBef>
                <a:spcPts val="700"/>
              </a:spcBef>
              <a:buSzPct val="100000"/>
              <a:buChar char="•"/>
              <a:defRPr sz="1500">
                <a:latin typeface="Times New Roman"/>
                <a:ea typeface="Times New Roman"/>
                <a:cs typeface="Times New Roman"/>
                <a:sym typeface="Times New Roman"/>
              </a:defRPr>
            </a:pPr>
            <a:r>
              <a:t>…a sudden major plague: </a:t>
            </a:r>
            <a:r>
              <a:rPr b="1"/>
              <a:t>L↓ </a:t>
            </a:r>
            <a:r>
              <a:t>(and</a:t>
            </a:r>
            <a:r>
              <a:rPr b="1"/>
              <a:t> κ↓ </a:t>
            </a:r>
            <a:r>
              <a:t>too</a:t>
            </a:r>
            <a:r>
              <a:rPr b="1"/>
              <a:t>)</a:t>
            </a:r>
          </a:p>
          <a:p>
            <a:pPr marL="151596" indent="-151596" defTabSz="288036">
              <a:spcBef>
                <a:spcPts val="700"/>
              </a:spcBef>
              <a:buSzPct val="100000"/>
              <a:buChar char="•"/>
              <a:defRPr sz="1500">
                <a:latin typeface="Times New Roman"/>
                <a:ea typeface="Times New Roman"/>
                <a:cs typeface="Times New Roman"/>
                <a:sym typeface="Times New Roman"/>
              </a:defRPr>
            </a:pPr>
            <a:r>
              <a:t>…the rise of a civilization that carries with it norms of property and law and commerce: </a:t>
            </a:r>
            <a:r>
              <a:rPr b="1"/>
              <a:t>s</a:t>
            </a:r>
            <a:r>
              <a:t>↑</a:t>
            </a:r>
          </a:p>
          <a:p>
            <a:pPr marL="151596" indent="-151596" defTabSz="288036">
              <a:spcBef>
                <a:spcPts val="700"/>
              </a:spcBef>
              <a:buSzPct val="100000"/>
              <a:buChar char="•"/>
              <a:defRPr sz="1500">
                <a:latin typeface="Times New Roman"/>
                <a:ea typeface="Times New Roman"/>
                <a:cs typeface="Times New Roman"/>
                <a:sym typeface="Times New Roman"/>
              </a:defRPr>
            </a:pPr>
            <a:r>
              <a:t>…the rise of an empire that brings both civilization in the form of an imperial peace, and that also creates a taste for luxuries: </a:t>
            </a:r>
            <a:r>
              <a:rPr b="1"/>
              <a:t>s↑, </a:t>
            </a:r>
            <a:r>
              <a:t>𝜙</a:t>
            </a:r>
            <a:r>
              <a:rPr b="1"/>
              <a:t>↑</a:t>
            </a:r>
            <a:r>
              <a:t>, (and possibly </a:t>
            </a:r>
            <a:r>
              <a:rPr b="1"/>
              <a:t>𝑦</a:t>
            </a:r>
            <a:r>
              <a:rPr b="1" baseline="31999"/>
              <a:t>𝑠𝑢𝑏</a:t>
            </a:r>
            <a:r>
              <a:t>↓ as well)</a:t>
            </a:r>
          </a:p>
          <a:p>
            <a:pPr marL="151596" indent="-151596" defTabSz="288036">
              <a:spcBef>
                <a:spcPts val="700"/>
              </a:spcBef>
              <a:buSzPct val="100000"/>
              <a:buChar char="•"/>
              <a:defRPr sz="1500">
                <a:latin typeface="Times New Roman"/>
                <a:ea typeface="Times New Roman"/>
                <a:cs typeface="Times New Roman"/>
                <a:sym typeface="Times New Roman"/>
              </a:defRPr>
            </a:pPr>
            <a:r>
              <a:t>…a shift in the rate of ideas growth: </a:t>
            </a:r>
            <a:r>
              <a:rPr b="1" i="1"/>
              <a:t>h</a:t>
            </a:r>
            <a:r>
              <a:rPr i="1"/>
              <a:t>↑</a:t>
            </a:r>
          </a:p>
          <a:p>
            <a:pPr marL="151596" indent="-151596" defTabSz="288036">
              <a:spcBef>
                <a:spcPts val="700"/>
              </a:spcBef>
              <a:buSzPct val="100000"/>
              <a:buChar char="•"/>
              <a:defRPr sz="1500">
                <a:latin typeface="Times New Roman"/>
                <a:ea typeface="Times New Roman"/>
                <a:cs typeface="Times New Roman"/>
                <a:sym typeface="Times New Roman"/>
              </a:defRPr>
            </a:pPr>
            <a:r>
              <a:t>…a shift in sociology that alters subsistence: </a:t>
            </a:r>
            <a:r>
              <a:rPr b="1"/>
              <a:t>𝑦</a:t>
            </a:r>
            <a:r>
              <a:rPr b="1" baseline="31999"/>
              <a:t>𝑠𝑢𝑏</a:t>
            </a:r>
            <a:r>
              <a:t>↑ or ↓</a:t>
            </a:r>
          </a:p>
        </p:txBody>
      </p:sp>
      <p:pic>
        <p:nvPicPr>
          <p:cNvPr id="155" name="Image" descr="Image"/>
          <p:cNvPicPr>
            <a:picLocks noChangeAspect="1"/>
          </p:cNvPicPr>
          <p:nvPr/>
        </p:nvPicPr>
        <p:blipFill>
          <a:blip r:embed="rId5">
            <a:extLst/>
          </a:blip>
          <a:stretch>
            <a:fillRect/>
          </a:stretch>
        </p:blipFill>
        <p:spPr>
          <a:xfrm>
            <a:off x="-204938" y="4183636"/>
            <a:ext cx="4491261" cy="478734"/>
          </a:xfrm>
          <a:prstGeom prst="rect">
            <a:avLst/>
          </a:prstGeom>
          <a:ln w="12700">
            <a:miter lim="400000"/>
          </a:ln>
        </p:spPr>
      </p:pic>
      <p:pic>
        <p:nvPicPr>
          <p:cNvPr id="156" name="Image" descr="Image"/>
          <p:cNvPicPr>
            <a:picLocks noChangeAspect="1"/>
          </p:cNvPicPr>
          <p:nvPr/>
        </p:nvPicPr>
        <p:blipFill>
          <a:blip r:embed="rId6">
            <a:extLst/>
          </a:blip>
          <a:stretch>
            <a:fillRect/>
          </a:stretch>
        </p:blipFill>
        <p:spPr>
          <a:xfrm>
            <a:off x="452353" y="4784802"/>
            <a:ext cx="3833971" cy="1882698"/>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teady-State and Along the Transition Path"/>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Steady-State and Along the Transition Path</a:t>
            </a:r>
          </a:p>
        </p:txBody>
      </p:sp>
      <p:sp>
        <p:nvSpPr>
          <p:cNvPr id="159" name="The fall of an empire:…"/>
          <p:cNvSpPr txBox="1"/>
          <p:nvPr>
            <p:ph type="body" sz="half" idx="4294967295"/>
          </p:nvPr>
        </p:nvSpPr>
        <p:spPr>
          <a:xfrm>
            <a:off x="277662" y="1270000"/>
            <a:ext cx="3612358" cy="5254477"/>
          </a:xfrm>
          <a:prstGeom prst="rect">
            <a:avLst/>
          </a:prstGeom>
        </p:spPr>
        <p:txBody>
          <a:bodyPr lIns="45718" tIns="45718" rIns="45718" bIns="45718" anchor="t"/>
          <a:lstStyle/>
          <a:p>
            <a:pPr marL="0" indent="0" defTabSz="434340">
              <a:spcBef>
                <a:spcPts val="1100"/>
              </a:spcBef>
              <a:buSzTx/>
              <a:buFont typeface="Arial"/>
              <a:buNone/>
              <a:defRPr b="1" sz="2200">
                <a:uFill>
                  <a:solidFill>
                    <a:srgbClr val="000000"/>
                  </a:solidFill>
                </a:uFill>
                <a:latin typeface="Times New Roman"/>
                <a:ea typeface="Times New Roman"/>
                <a:cs typeface="Times New Roman"/>
                <a:sym typeface="Times New Roman"/>
              </a:defRPr>
            </a:pPr>
            <a:r>
              <a:t>The fall of an empire:</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A decline in law-and-order that produces a sharp fall in the savings rate: Δs = -0.10</a:t>
            </a:r>
          </a:p>
        </p:txBody>
      </p:sp>
      <p:pic>
        <p:nvPicPr>
          <p:cNvPr id="160" name="Image" descr="Image"/>
          <p:cNvPicPr>
            <a:picLocks noChangeAspect="1"/>
          </p:cNvPicPr>
          <p:nvPr/>
        </p:nvPicPr>
        <p:blipFill>
          <a:blip r:embed="rId3">
            <a:extLst/>
          </a:blip>
          <a:stretch>
            <a:fillRect/>
          </a:stretch>
        </p:blipFill>
        <p:spPr>
          <a:xfrm>
            <a:off x="3933526" y="1270000"/>
            <a:ext cx="4916639" cy="5254477"/>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teady-State and Along the Transition Path II"/>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Steady-State and Along the Transition Path II</a:t>
            </a:r>
          </a:p>
        </p:txBody>
      </p:sp>
      <p:sp>
        <p:nvSpPr>
          <p:cNvPr id="163" name="A civilization-wide great plague:…"/>
          <p:cNvSpPr txBox="1"/>
          <p:nvPr>
            <p:ph type="body" sz="half" idx="4294967295"/>
          </p:nvPr>
        </p:nvSpPr>
        <p:spPr>
          <a:xfrm>
            <a:off x="277662" y="1270000"/>
            <a:ext cx="3612358" cy="5254477"/>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pPr>
            <a:r>
              <a:t>A civilization-wide great plague: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 third of the population is carried off: ΔL = -0.33</a:t>
            </a:r>
          </a:p>
        </p:txBody>
      </p:sp>
      <p:pic>
        <p:nvPicPr>
          <p:cNvPr id="164" name="Image" descr="Image"/>
          <p:cNvPicPr>
            <a:picLocks noChangeAspect="1"/>
          </p:cNvPicPr>
          <p:nvPr/>
        </p:nvPicPr>
        <p:blipFill>
          <a:blip r:embed="rId3">
            <a:extLst/>
          </a:blip>
          <a:stretch>
            <a:fillRect/>
          </a:stretch>
        </p:blipFill>
        <p:spPr>
          <a:xfrm>
            <a:off x="3956075" y="1270000"/>
            <a:ext cx="4894090" cy="5254477"/>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Big Ideas"/>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latin typeface="Calibri"/>
                <a:ea typeface="Calibri"/>
                <a:cs typeface="Calibri"/>
                <a:sym typeface="Calibri"/>
              </a:defRPr>
            </a:lvl1pPr>
          </a:lstStyle>
          <a:p>
            <a:pPr/>
            <a:r>
              <a:t>(6) Big Ideas</a:t>
            </a:r>
          </a:p>
        </p:txBody>
      </p:sp>
      <p:sp>
        <p:nvSpPr>
          <p:cNvPr id="167" name="Takeaways from this lecture:…"/>
          <p:cNvSpPr txBox="1"/>
          <p:nvPr>
            <p:ph type="body" idx="4294967295"/>
          </p:nvPr>
        </p:nvSpPr>
        <p:spPr>
          <a:xfrm>
            <a:off x="277663" y="1270000"/>
            <a:ext cx="8572501" cy="3263073"/>
          </a:xfrm>
          <a:prstGeom prst="rect">
            <a:avLst/>
          </a:prstGeom>
        </p:spPr>
        <p:txBody>
          <a:bodyPr lIns="45718" tIns="45718" rIns="45718" bIns="45718" anchor="t"/>
          <a:lstStyle/>
          <a:p>
            <a:pPr marL="0" indent="0" defTabSz="128426">
              <a:spcBef>
                <a:spcPts val="300"/>
              </a:spcBef>
              <a:buSzTx/>
              <a:buFont typeface="Arial"/>
              <a:buNone/>
              <a:defRPr b="1" sz="1590">
                <a:solidFill>
                  <a:srgbClr val="000080"/>
                </a:solidFill>
                <a:uFill>
                  <a:solidFill>
                    <a:srgbClr val="000000"/>
                  </a:solidFill>
                </a:uFill>
                <a:latin typeface="+mn-lt"/>
                <a:ea typeface="+mn-ea"/>
                <a:cs typeface="+mn-cs"/>
                <a:sym typeface="Helvetica"/>
              </a:defRPr>
            </a:pPr>
            <a:r>
              <a:t>Principal takeaways from this lecture:</a:t>
            </a:r>
            <a:endParaRPr sz="635">
              <a:latin typeface="Times New Roman"/>
              <a:ea typeface="Times New Roman"/>
              <a:cs typeface="Times New Roman"/>
              <a:sym typeface="Times New Roman"/>
            </a:endParaRPr>
          </a:p>
          <a:p>
            <a:pPr marL="67593" indent="-67593" defTabSz="128426">
              <a:spcBef>
                <a:spcPts val="600"/>
              </a:spcBef>
              <a:buSzPct val="100000"/>
              <a:defRPr sz="1271">
                <a:uFill>
                  <a:solidFill>
                    <a:srgbClr val="000000"/>
                  </a:solidFill>
                </a:uFill>
                <a:latin typeface="Times New Roman"/>
                <a:ea typeface="Times New Roman"/>
                <a:cs typeface="Times New Roman"/>
                <a:sym typeface="Times New Roman"/>
              </a:defRPr>
            </a:pPr>
            <a:r>
              <a:t>People were ingenious and inventive back before 1500, yet standards of living did not increase</a:t>
            </a:r>
          </a:p>
          <a:p>
            <a:pPr marL="67593" indent="-67593" defTabSz="128426">
              <a:spcBef>
                <a:spcPts val="600"/>
              </a:spcBef>
              <a:buSzPct val="100000"/>
              <a:defRPr sz="1271">
                <a:uFill>
                  <a:solidFill>
                    <a:srgbClr val="000000"/>
                  </a:solidFill>
                </a:uFill>
                <a:latin typeface="Times New Roman"/>
                <a:ea typeface="Times New Roman"/>
                <a:cs typeface="Times New Roman"/>
                <a:sym typeface="Times New Roman"/>
              </a:defRPr>
            </a:pPr>
            <a:r>
              <a:t>Populations, however, did</a:t>
            </a:r>
          </a:p>
          <a:p>
            <a:pPr lvl="1" marL="174615" indent="-67593" defTabSz="128426">
              <a:spcBef>
                <a:spcPts val="600"/>
              </a:spcBef>
              <a:buSzPct val="100000"/>
              <a:defRPr sz="1271">
                <a:uFill>
                  <a:solidFill>
                    <a:srgbClr val="000000"/>
                  </a:solidFill>
                </a:uFill>
                <a:latin typeface="Times New Roman"/>
                <a:ea typeface="Times New Roman"/>
                <a:cs typeface="Times New Roman"/>
                <a:sym typeface="Times New Roman"/>
              </a:defRPr>
            </a:pPr>
            <a:r>
              <a:t>Slowly</a:t>
            </a:r>
          </a:p>
          <a:p>
            <a:pPr marL="67593" indent="-67593" defTabSz="128426">
              <a:spcBef>
                <a:spcPts val="600"/>
              </a:spcBef>
              <a:buSzPct val="100000"/>
              <a:defRPr sz="1271">
                <a:uFill>
                  <a:solidFill>
                    <a:srgbClr val="000000"/>
                  </a:solidFill>
                </a:uFill>
                <a:latin typeface="Times New Roman"/>
                <a:ea typeface="Times New Roman"/>
                <a:cs typeface="Times New Roman"/>
                <a:sym typeface="Times New Roman"/>
              </a:defRPr>
            </a:pPr>
            <a:r>
              <a:t>We explain this via:</a:t>
            </a:r>
          </a:p>
          <a:p>
            <a:pPr lvl="1" marL="174615" indent="-67593" defTabSz="128426">
              <a:spcBef>
                <a:spcPts val="600"/>
              </a:spcBef>
              <a:buSzPct val="100000"/>
              <a:defRPr sz="1271">
                <a:uFill>
                  <a:solidFill>
                    <a:srgbClr val="000000"/>
                  </a:solidFill>
                </a:uFill>
                <a:latin typeface="Times New Roman"/>
                <a:ea typeface="Times New Roman"/>
                <a:cs typeface="Times New Roman"/>
                <a:sym typeface="Times New Roman"/>
              </a:defRPr>
            </a:pPr>
            <a:r>
              <a:t>Why is </a:t>
            </a:r>
            <a:r>
              <a:rPr b="1"/>
              <a:t>h</a:t>
            </a:r>
            <a:r>
              <a:t> so low?</a:t>
            </a:r>
          </a:p>
          <a:p>
            <a:pPr lvl="1" marL="174615" indent="-67593" defTabSz="128426">
              <a:spcBef>
                <a:spcPts val="600"/>
              </a:spcBef>
              <a:buSzPct val="100000"/>
              <a:defRPr sz="1271">
                <a:uFill>
                  <a:solidFill>
                    <a:srgbClr val="000000"/>
                  </a:solidFill>
                </a:uFill>
                <a:latin typeface="Times New Roman"/>
                <a:ea typeface="Times New Roman"/>
                <a:cs typeface="Times New Roman"/>
                <a:sym typeface="Times New Roman"/>
              </a:defRPr>
            </a:pPr>
            <a:r>
              <a:t>Natural resource scarcity: more heads means smaller farms which offset the productive benefit of better ideas: efficiency of labor growth </a:t>
            </a:r>
            <a:r>
              <a:rPr b="1"/>
              <a:t>g = h - n/γ</a:t>
            </a:r>
            <a:r>
              <a:t>, where </a:t>
            </a:r>
            <a:r>
              <a:rPr b="1"/>
              <a:t>h</a:t>
            </a:r>
            <a:r>
              <a:t> is ideas growth, </a:t>
            </a:r>
            <a:r>
              <a:rPr b="1"/>
              <a:t>n</a:t>
            </a:r>
            <a:r>
              <a:t> is population and labor force growth, and </a:t>
            </a:r>
            <a:r>
              <a:rPr b="1"/>
              <a:t>γ</a:t>
            </a:r>
            <a:r>
              <a:t> is the resource scarcity-pressure parameter.</a:t>
            </a:r>
          </a:p>
          <a:p>
            <a:pPr lvl="1" marL="174615" indent="-67593" defTabSz="128426">
              <a:spcBef>
                <a:spcPts val="600"/>
              </a:spcBef>
              <a:buSzPct val="100000"/>
              <a:defRPr sz="1271">
                <a:uFill>
                  <a:solidFill>
                    <a:srgbClr val="000000"/>
                  </a:solidFill>
                </a:uFill>
                <a:latin typeface="Times New Roman"/>
                <a:ea typeface="Times New Roman"/>
                <a:cs typeface="Times New Roman"/>
                <a:sym typeface="Times New Roman"/>
              </a:defRPr>
            </a:pPr>
            <a:r>
              <a:t>Population pressure: before the </a:t>
            </a:r>
            <a:r>
              <a:rPr b="1"/>
              <a:t>demographic transition</a:t>
            </a:r>
            <a:r>
              <a:t>, higher standards of living mean faster population growth: </a:t>
            </a:r>
            <a:r>
              <a:rPr b="1"/>
              <a:t>n = β(y/(Φy</a:t>
            </a:r>
            <a:r>
              <a:rPr b="1" baseline="31999"/>
              <a:t>sub</a:t>
            </a:r>
            <a:r>
              <a:rPr b="1"/>
              <a:t>) - 1)</a:t>
            </a:r>
            <a:r>
              <a:t>, where </a:t>
            </a:r>
            <a:r>
              <a:rPr b="1"/>
              <a:t>Φ</a:t>
            </a:r>
            <a:r>
              <a:t> is taste for luxuries (inequality! urbanization!), </a:t>
            </a:r>
            <a:r>
              <a:rPr b="1"/>
              <a:t>y</a:t>
            </a:r>
            <a:r>
              <a:rPr b="1" baseline="31999"/>
              <a:t>sub</a:t>
            </a:r>
            <a:r>
              <a:t> is the income level at which we have zpg on average, and </a:t>
            </a:r>
            <a:r>
              <a:rPr b="1"/>
              <a:t>β</a:t>
            </a:r>
            <a:r>
              <a:t> is the population-responsiveness parameter</a:t>
            </a:r>
          </a:p>
          <a:p>
            <a:pPr marL="67593" indent="-67593" defTabSz="128426">
              <a:spcBef>
                <a:spcPts val="600"/>
              </a:spcBef>
              <a:buSzPct val="100000"/>
              <a:defRPr sz="1271">
                <a:uFill>
                  <a:solidFill>
                    <a:srgbClr val="000000"/>
                  </a:solidFill>
                </a:uFill>
                <a:latin typeface="Times New Roman"/>
                <a:ea typeface="Times New Roman"/>
                <a:cs typeface="Times New Roman"/>
                <a:sym typeface="Times New Roman"/>
              </a:defRPr>
            </a:pPr>
            <a:r>
              <a:t>Malthusian equilibrium, with efflorescences and declines:</a:t>
            </a:r>
          </a:p>
        </p:txBody>
      </p:sp>
      <p:pic>
        <p:nvPicPr>
          <p:cNvPr id="168" name="Image" descr="Image"/>
          <p:cNvPicPr>
            <a:picLocks noChangeAspect="1"/>
          </p:cNvPicPr>
          <p:nvPr/>
        </p:nvPicPr>
        <p:blipFill>
          <a:blip r:embed="rId2">
            <a:extLst/>
          </a:blip>
          <a:stretch>
            <a:fillRect/>
          </a:stretch>
        </p:blipFill>
        <p:spPr>
          <a:xfrm>
            <a:off x="277662" y="4533072"/>
            <a:ext cx="4463452" cy="2105518"/>
          </a:xfrm>
          <a:prstGeom prst="rect">
            <a:avLst/>
          </a:prstGeom>
          <a:ln w="12700">
            <a:miter lim="400000"/>
          </a:ln>
        </p:spPr>
      </p:pic>
      <p:pic>
        <p:nvPicPr>
          <p:cNvPr id="169" name="Image" descr="Image"/>
          <p:cNvPicPr>
            <a:picLocks noChangeAspect="1"/>
          </p:cNvPicPr>
          <p:nvPr/>
        </p:nvPicPr>
        <p:blipFill>
          <a:blip r:embed="rId3">
            <a:extLst/>
          </a:blip>
          <a:stretch>
            <a:fillRect/>
          </a:stretch>
        </p:blipFill>
        <p:spPr>
          <a:xfrm>
            <a:off x="6244440" y="4533072"/>
            <a:ext cx="2605726" cy="2105518"/>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Additional Readings"/>
          <p:cNvSpPr txBox="1"/>
          <p:nvPr>
            <p:ph type="title" idx="4294967295"/>
          </p:nvPr>
        </p:nvSpPr>
        <p:spPr>
          <a:xfrm>
            <a:off x="277663" y="-2"/>
            <a:ext cx="8572501" cy="1270003"/>
          </a:xfrm>
          <a:prstGeom prst="rect">
            <a:avLst/>
          </a:prstGeom>
        </p:spPr>
        <p:txBody>
          <a:bodyPr lIns="45718" tIns="45718" rIns="45718" bIns="45718"/>
          <a:lstStyle/>
          <a:p>
            <a:pPr/>
            <a:r>
              <a:t>(7) Additional Readings</a:t>
            </a:r>
          </a:p>
        </p:txBody>
      </p:sp>
      <p:sp>
        <p:nvSpPr>
          <p:cNvPr id="172" name="Gregory Clark (2005): The Condition of the Working Class in England, 1209-2003 &lt;https://delong.typepad.com/files/clark-condition.pdf&gt;...…"/>
          <p:cNvSpPr txBox="1"/>
          <p:nvPr>
            <p:ph type="body" idx="4294967295"/>
          </p:nvPr>
        </p:nvSpPr>
        <p:spPr>
          <a:xfrm>
            <a:off x="277663" y="1270000"/>
            <a:ext cx="8572501" cy="5397500"/>
          </a:xfrm>
          <a:prstGeom prst="rect">
            <a:avLst/>
          </a:prstGeom>
        </p:spPr>
        <p:txBody>
          <a:bodyPr lIns="45718" tIns="45718" rIns="45718" bIns="45718" anchor="t"/>
          <a:lstStyle/>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Gregory Clark (2005): The Condition of the Working Class in England, 1209-2003 &lt;</a:t>
            </a:r>
            <a:r>
              <a:rPr u="sng">
                <a:solidFill>
                  <a:srgbClr val="0000FF"/>
                </a:solidFill>
                <a:uFill>
                  <a:solidFill>
                    <a:srgbClr val="0000FF"/>
                  </a:solidFill>
                </a:uFill>
                <a:hlinkClick r:id="rId2" invalidUrl="" action="" tgtFrame="" tooltip="" history="1" highlightClick="0" endSnd="0"/>
              </a:rPr>
              <a:t>https://delong.typepad.com/files/clark-condition.pdf</a:t>
            </a:r>
            <a:r>
              <a:t>&gt;...</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Ian Morris (2010): Why the West Rules–For Now, chapter 3: Taking the Measure of the Past &lt;</a:t>
            </a:r>
            <a:r>
              <a:rPr u="sng">
                <a:solidFill>
                  <a:srgbClr val="0000FF"/>
                </a:solidFill>
                <a:uFill>
                  <a:solidFill>
                    <a:srgbClr val="0000FF"/>
                  </a:solidFill>
                </a:uFill>
                <a:hlinkClick r:id="rId3" invalidUrl="" action="" tgtFrame="" tooltip="" history="1" highlightClick="0" endSnd="0"/>
              </a:rPr>
              <a:t>https://delong.typepad.com/files/morris-rules-3.pdf</a:t>
            </a:r>
            <a:r>
              <a:t>&gt;...</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Patricia Crone: Pre-Industrial Societies, selections &lt;</a:t>
            </a:r>
            <a:r>
              <a:rPr u="sng">
                <a:solidFill>
                  <a:srgbClr val="0000FF"/>
                </a:solidFill>
                <a:uFill>
                  <a:solidFill>
                    <a:srgbClr val="0000FF"/>
                  </a:solidFill>
                </a:uFill>
                <a:hlinkClick r:id="rId4" invalidUrl="" action="" tgtFrame="" tooltip="" history="1" highlightClick="0" endSnd="0"/>
              </a:rPr>
              <a:t>https://delong.typepad.com/files/crone-pre-selections.pdf</a:t>
            </a:r>
            <a:r>
              <a:t>&gt;...</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C.I. Jones: The Facts of Economic Growth &lt;</a:t>
            </a:r>
            <a:r>
              <a:rPr u="sng">
                <a:solidFill>
                  <a:srgbClr val="0000FF"/>
                </a:solidFill>
                <a:uFill>
                  <a:solidFill>
                    <a:srgbClr val="0000FF"/>
                  </a:solidFill>
                </a:uFill>
                <a:hlinkClick r:id="rId5" invalidUrl="" action="" tgtFrame="" tooltip="" history="1" highlightClick="0" endSnd="0"/>
              </a:rPr>
              <a:t>https://web.stanford.edu/~chadj/facts.pdf</a:t>
            </a:r>
            <a:r>
              <a:t>&gt;... </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Catch Our Breath…"/>
          <p:cNvSpPr txBox="1"/>
          <p:nvPr>
            <p:ph type="title"/>
          </p:nvPr>
        </p:nvSpPr>
        <p:spPr>
          <a:xfrm>
            <a:off x="276457" y="-2"/>
            <a:ext cx="8572501" cy="1270003"/>
          </a:xfrm>
          <a:prstGeom prst="rect">
            <a:avLst/>
          </a:prstGeom>
        </p:spPr>
        <p:txBody>
          <a:bodyPr/>
          <a:lstStyle/>
          <a:p>
            <a:pPr/>
            <a:r>
              <a:t>Catch Our Breath…</a:t>
            </a:r>
          </a:p>
        </p:txBody>
      </p:sp>
      <p:sp>
        <p:nvSpPr>
          <p:cNvPr id="175"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76"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Notes"/>
          <p:cNvSpPr txBox="1"/>
          <p:nvPr>
            <p:ph type="title"/>
          </p:nvPr>
        </p:nvSpPr>
        <p:spPr>
          <a:xfrm>
            <a:off x="276457" y="-2"/>
            <a:ext cx="8572501" cy="1270003"/>
          </a:xfrm>
          <a:prstGeom prst="rect">
            <a:avLst/>
          </a:prstGeom>
        </p:spPr>
        <p:txBody>
          <a:bodyPr/>
          <a:lstStyle/>
          <a:p>
            <a:pPr/>
            <a:r>
              <a:t>Notes</a:t>
            </a:r>
          </a:p>
        </p:txBody>
      </p:sp>
      <p:sp>
        <p:nvSpPr>
          <p:cNvPr id="179" name="Body"/>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180"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A Second Table: “The West”"/>
          <p:cNvSpPr txBox="1"/>
          <p:nvPr>
            <p:ph type="title" idx="4294967295"/>
          </p:nvPr>
        </p:nvSpPr>
        <p:spPr>
          <a:xfrm>
            <a:off x="277663" y="-2"/>
            <a:ext cx="8572501" cy="1270003"/>
          </a:xfrm>
          <a:prstGeom prst="rect">
            <a:avLst/>
          </a:prstGeom>
        </p:spPr>
        <p:txBody>
          <a:bodyPr lIns="45718" tIns="45718" rIns="45718" bIns="45718"/>
          <a:lstStyle>
            <a:lvl1pPr defTabSz="374904">
              <a:defRPr sz="4900">
                <a:solidFill>
                  <a:srgbClr val="000080"/>
                </a:solidFill>
                <a:uFill>
                  <a:solidFill>
                    <a:srgbClr val="000000"/>
                  </a:solidFill>
                </a:uFill>
                <a:latin typeface="Calibri"/>
                <a:ea typeface="Calibri"/>
                <a:cs typeface="Calibri"/>
                <a:sym typeface="Calibri"/>
              </a:defRPr>
            </a:lvl1pPr>
          </a:lstStyle>
          <a:p>
            <a:pPr/>
            <a:r>
              <a:t>A Second Table: “The West”</a:t>
            </a:r>
          </a:p>
        </p:txBody>
      </p:sp>
      <p:sp>
        <p:nvSpPr>
          <p:cNvPr id="183" name="10:45"/>
          <p:cNvSpPr txBox="1"/>
          <p:nvPr/>
        </p:nvSpPr>
        <p:spPr>
          <a:xfrm>
            <a:off x="8221129" y="6487160"/>
            <a:ext cx="922872" cy="3708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r>
              <a:t>10:45</a:t>
            </a:r>
          </a:p>
        </p:txBody>
      </p:sp>
      <p:pic>
        <p:nvPicPr>
          <p:cNvPr id="184" name="Image" descr="Image"/>
          <p:cNvPicPr>
            <a:picLocks noChangeAspect="1"/>
          </p:cNvPicPr>
          <p:nvPr/>
        </p:nvPicPr>
        <p:blipFill>
          <a:blip r:embed="rId2">
            <a:extLst/>
          </a:blip>
          <a:stretch>
            <a:fillRect/>
          </a:stretch>
        </p:blipFill>
        <p:spPr>
          <a:xfrm>
            <a:off x="277662" y="1270000"/>
            <a:ext cx="8572502" cy="4730113"/>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Assignment: What Is Economics? Paper"/>
          <p:cNvSpPr txBox="1"/>
          <p:nvPr>
            <p:ph type="title" idx="4294967295"/>
          </p:nvPr>
        </p:nvSpPr>
        <p:spPr>
          <a:xfrm>
            <a:off x="277663" y="-2"/>
            <a:ext cx="8572501" cy="1270003"/>
          </a:xfrm>
          <a:prstGeom prst="rect">
            <a:avLst/>
          </a:prstGeom>
        </p:spPr>
        <p:txBody>
          <a:bodyPr lIns="45718" tIns="45718" rIns="45718" bIns="45718"/>
          <a:lstStyle>
            <a:lvl1pPr defTabSz="213146">
              <a:defRPr sz="4070">
                <a:uFill>
                  <a:solidFill>
                    <a:srgbClr val="000000"/>
                  </a:solidFill>
                </a:uFill>
                <a:latin typeface="Calibri"/>
                <a:ea typeface="Calibri"/>
                <a:cs typeface="Calibri"/>
                <a:sym typeface="Calibri"/>
              </a:defRPr>
            </a:lvl1pPr>
          </a:lstStyle>
          <a:p>
            <a:pPr/>
            <a:r>
              <a:t>Assignment: What Is Economics? Paper</a:t>
            </a:r>
          </a:p>
        </p:txBody>
      </p:sp>
      <p:sp>
        <p:nvSpPr>
          <p:cNvPr id="187" name="200-300 words; due Feb 1; &lt;https://bcourses.berkeley.edu/courses/1487685/assignments/8065184&gt;…"/>
          <p:cNvSpPr txBox="1"/>
          <p:nvPr>
            <p:ph type="body" idx="4294967295"/>
          </p:nvPr>
        </p:nvSpPr>
        <p:spPr>
          <a:xfrm>
            <a:off x="277663" y="1270000"/>
            <a:ext cx="8572501" cy="5397500"/>
          </a:xfrm>
          <a:prstGeom prst="rect">
            <a:avLst/>
          </a:prstGeom>
        </p:spPr>
        <p:txBody>
          <a:bodyPr lIns="45718" tIns="45718" rIns="45718" bIns="45718" anchor="t"/>
          <a:lstStyle/>
          <a:p>
            <a:pPr marL="0" indent="0" defTabSz="384047">
              <a:spcBef>
                <a:spcPts val="1000"/>
              </a:spcBef>
              <a:buSzTx/>
              <a:buFont typeface="Arial"/>
              <a:buNone/>
              <a:defRPr b="1" sz="2000">
                <a:uFill>
                  <a:solidFill>
                    <a:srgbClr val="000000"/>
                  </a:solidFill>
                </a:uFill>
                <a:latin typeface="Times New Roman"/>
                <a:ea typeface="Times New Roman"/>
                <a:cs typeface="Times New Roman"/>
                <a:sym typeface="Times New Roman"/>
              </a:defRPr>
            </a:pPr>
            <a:r>
              <a:t>200-300 words; due Feb 1; &lt;</a:t>
            </a:r>
            <a:r>
              <a:rPr u="sng">
                <a:solidFill>
                  <a:srgbClr val="0000FF"/>
                </a:solidFill>
                <a:uFill>
                  <a:solidFill>
                    <a:srgbClr val="0000FF"/>
                  </a:solidFill>
                </a:uFill>
                <a:hlinkClick r:id="rId2" invalidUrl="" action="" tgtFrame="" tooltip="" history="1" highlightClick="0" endSnd="0"/>
              </a:rPr>
              <a:t>https://bcourses.berkeley.edu/courses/1487685/assignments/8065184</a:t>
            </a:r>
            <a:r>
              <a:t>&gt;</a:t>
            </a:r>
          </a:p>
          <a:p>
            <a:pPr marL="202129" indent="-202129" defTabSz="384047">
              <a:spcBef>
                <a:spcPts val="1000"/>
              </a:spcBef>
              <a:buSzPct val="100000"/>
              <a:defRPr sz="2000">
                <a:uFill>
                  <a:solidFill>
                    <a:srgbClr val="000000"/>
                  </a:solidFill>
                </a:uFill>
                <a:latin typeface="Times New Roman"/>
                <a:ea typeface="Times New Roman"/>
                <a:cs typeface="Times New Roman"/>
                <a:sym typeface="Times New Roman"/>
              </a:defRPr>
            </a:pPr>
            <a:r>
              <a:t>UCLA professor Stephen Bainbridge believes that Partha Dasgupta's </a:t>
            </a:r>
            <a:r>
              <a:rPr i="1"/>
              <a:t>Economics: A Very Short Introduction</a:t>
            </a:r>
            <a:r>
              <a:t> is a bad book. He wrote, in his Amazon review:</a:t>
            </a:r>
          </a:p>
          <a:p>
            <a:pPr lvl="1" marL="522170" indent="-202130" defTabSz="384047">
              <a:spcBef>
                <a:spcPts val="1000"/>
              </a:spcBef>
              <a:buSzPct val="100000"/>
              <a:defRPr sz="2000">
                <a:uFill>
                  <a:solidFill>
                    <a:srgbClr val="000000"/>
                  </a:solidFill>
                </a:uFill>
                <a:latin typeface="Times New Roman"/>
                <a:ea typeface="Times New Roman"/>
                <a:cs typeface="Times New Roman"/>
                <a:sym typeface="Times New Roman"/>
              </a:defRPr>
            </a:pPr>
            <a:r>
              <a:t>1.0 out of 5 stars: Very disappointing, September 25, 2007: By Stephen M. Bainbridge: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202129" indent="-202129" defTabSz="384047">
              <a:spcBef>
                <a:spcPts val="1000"/>
              </a:spcBef>
              <a:buSzPct val="100000"/>
              <a:defRPr sz="2000">
                <a:uFill>
                  <a:solidFill>
                    <a:srgbClr val="000000"/>
                  </a:solidFill>
                </a:uFill>
                <a:latin typeface="Times New Roman"/>
                <a:ea typeface="Times New Roman"/>
                <a:cs typeface="Times New Roman"/>
                <a:sym typeface="Times New Roman"/>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a:t>
            </a:r>
          </a:p>
          <a:p>
            <a:pPr marL="202129" indent="-202129" defTabSz="384047">
              <a:spcBef>
                <a:spcPts val="1000"/>
              </a:spcBef>
              <a:buSzPct val="100000"/>
              <a:defRPr sz="2000">
                <a:uFill>
                  <a:solidFill>
                    <a:srgbClr val="000000"/>
                  </a:solidFill>
                </a:uFill>
                <a:latin typeface="Times New Roman"/>
                <a:ea typeface="Times New Roman"/>
                <a:cs typeface="Times New Roman"/>
                <a:sym typeface="Times New Roman"/>
              </a:defRPr>
            </a:pPr>
            <a:r>
              <a:t>Justify your opinions by setting out what you think economics is, or ought to be.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 name="Four Major Features"/>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(2) Review: Longest-Run Global Growth</a:t>
            </a:r>
          </a:p>
        </p:txBody>
      </p:sp>
      <p:sp>
        <p:nvSpPr>
          <p:cNvPr id="49" name="The history of economic growth has four major features:…"/>
          <p:cNvSpPr txBox="1"/>
          <p:nvPr>
            <p:ph type="body" idx="4294967295"/>
          </p:nvPr>
        </p:nvSpPr>
        <p:spPr>
          <a:xfrm>
            <a:off x="277663" y="1267121"/>
            <a:ext cx="8572501" cy="5397503"/>
          </a:xfrm>
          <a:prstGeom prst="rect">
            <a:avLst/>
          </a:prstGeom>
        </p:spPr>
        <p:txBody>
          <a:bodyPr lIns="45718" tIns="45718" rIns="45718" bIns="45718" anchor="t"/>
          <a:lstStyle/>
          <a:p>
            <a:pPr marL="0" indent="0" defTabSz="443483">
              <a:spcBef>
                <a:spcPts val="1100"/>
              </a:spcBef>
              <a:buSzTx/>
              <a:buFont typeface="Arial"/>
              <a:buNone/>
              <a:defRPr b="1" sz="2300">
                <a:uFill>
                  <a:solidFill>
                    <a:srgbClr val="000000"/>
                  </a:solidFill>
                </a:uFill>
                <a:latin typeface="+mn-lt"/>
                <a:ea typeface="+mn-ea"/>
                <a:cs typeface="+mn-cs"/>
                <a:sym typeface="Helvetica"/>
              </a:defRPr>
            </a:pPr>
            <a:r>
              <a:t>The history of economic growth has four major features:</a:t>
            </a:r>
            <a:r>
              <a:rPr b="0">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marL="311216" indent="-311216" defTabSz="443483">
              <a:spcBef>
                <a:spcPts val="1100"/>
              </a:spcBef>
              <a:buSzPct val="100000"/>
              <a:buAutoNum type="arabicPeriod" startAt="1"/>
              <a:defRPr sz="2300">
                <a:uFill>
                  <a:solidFill>
                    <a:srgbClr val="000000"/>
                  </a:solidFill>
                </a:uFill>
                <a:latin typeface="Times New Roman"/>
                <a:ea typeface="Times New Roman"/>
                <a:cs typeface="Times New Roman"/>
                <a:sym typeface="Times New Roman"/>
              </a:defRPr>
            </a:pPr>
            <a:r>
              <a:t>Poverty, in the pre-industrial ages, with population growth on average, but with average population growth (and ideas innovation!) very slow</a:t>
            </a:r>
          </a:p>
          <a:p>
            <a:pPr lvl="1" marL="602981" indent="-233411" defTabSz="443483">
              <a:spcBef>
                <a:spcPts val="1100"/>
              </a:spcBef>
              <a:buSzPct val="100000"/>
              <a:defRPr sz="2300">
                <a:uFill>
                  <a:solidFill>
                    <a:srgbClr val="000000"/>
                  </a:solidFill>
                </a:uFill>
                <a:latin typeface="Times New Roman"/>
                <a:ea typeface="Times New Roman"/>
                <a:cs typeface="Times New Roman"/>
                <a:sym typeface="Times New Roman"/>
              </a:defRPr>
            </a:pPr>
            <a:r>
              <a:t>n = 0.07%/yr; h = 0.035%/yr</a:t>
            </a:r>
          </a:p>
          <a:p>
            <a:pPr marL="311216" indent="-311216" defTabSz="443483">
              <a:spcBef>
                <a:spcPts val="1100"/>
              </a:spcBef>
              <a:buSzPct val="100000"/>
              <a:buAutoNum type="arabicPeriod" startAt="1"/>
              <a:defRPr sz="2300">
                <a:uFill>
                  <a:solidFill>
                    <a:srgbClr val="000000"/>
                  </a:solidFill>
                </a:uFill>
                <a:latin typeface="Times New Roman"/>
                <a:ea typeface="Times New Roman"/>
                <a:cs typeface="Times New Roman"/>
                <a:sym typeface="Times New Roman"/>
              </a:defRPr>
            </a:pPr>
            <a:r>
              <a:t>Growing prosperity, in the Industrial Revolution and the Modern Economic Growth ages</a:t>
            </a:r>
          </a:p>
          <a:p>
            <a:pPr lvl="1" marL="602981" indent="-233411" defTabSz="443483">
              <a:spcBef>
                <a:spcPts val="1100"/>
              </a:spcBef>
              <a:buSzPct val="100000"/>
              <a:defRPr sz="2300">
                <a:uFill>
                  <a:solidFill>
                    <a:srgbClr val="000000"/>
                  </a:solidFill>
                </a:uFill>
                <a:latin typeface="Times New Roman"/>
                <a:ea typeface="Times New Roman"/>
                <a:cs typeface="Times New Roman"/>
                <a:sym typeface="Times New Roman"/>
              </a:defRPr>
            </a:pPr>
            <a:r>
              <a:t>In the MEG era: h = 2.06%/yr</a:t>
            </a:r>
          </a:p>
          <a:p>
            <a:pPr marL="311216" indent="-311216" defTabSz="443483">
              <a:spcBef>
                <a:spcPts val="1100"/>
              </a:spcBef>
              <a:buSzPct val="100000"/>
              <a:buAutoNum type="arabicPeriod" startAt="1"/>
              <a:defRPr sz="2300">
                <a:uFill>
                  <a:solidFill>
                    <a:srgbClr val="000000"/>
                  </a:solidFill>
                </a:uFill>
                <a:latin typeface="Times New Roman"/>
                <a:ea typeface="Times New Roman"/>
                <a:cs typeface="Times New Roman"/>
                <a:sym typeface="Times New Roman"/>
              </a:defRPr>
            </a:pPr>
            <a:r>
              <a:t>The great divergence since 1800</a:t>
            </a:r>
          </a:p>
          <a:p>
            <a:pPr lvl="1" marL="602981" indent="-233411" defTabSz="443483">
              <a:spcBef>
                <a:spcPts val="1100"/>
              </a:spcBef>
              <a:buSzPct val="100000"/>
              <a:defRPr sz="2300">
                <a:uFill>
                  <a:solidFill>
                    <a:srgbClr val="000000"/>
                  </a:solidFill>
                </a:uFill>
                <a:latin typeface="Times New Roman"/>
                <a:ea typeface="Times New Roman"/>
                <a:cs typeface="Times New Roman"/>
                <a:sym typeface="Times New Roman"/>
              </a:defRPr>
            </a:pPr>
            <a:r>
              <a:t>Globalization</a:t>
            </a:r>
          </a:p>
          <a:p>
            <a:pPr lvl="1" marL="602981" indent="-233411" defTabSz="443483">
              <a:spcBef>
                <a:spcPts val="1100"/>
              </a:spcBef>
              <a:buSzPct val="100000"/>
              <a:defRPr sz="2300">
                <a:uFill>
                  <a:solidFill>
                    <a:srgbClr val="000000"/>
                  </a:solidFill>
                </a:uFill>
                <a:latin typeface="Times New Roman"/>
                <a:ea typeface="Times New Roman"/>
                <a:cs typeface="Times New Roman"/>
                <a:sym typeface="Times New Roman"/>
              </a:defRPr>
            </a:pPr>
            <a:r>
              <a:t>American twentieth-century economic ascendancy</a:t>
            </a:r>
          </a:p>
          <a:p>
            <a:pPr marL="311216" indent="-311216" defTabSz="443483">
              <a:spcBef>
                <a:spcPts val="1100"/>
              </a:spcBef>
              <a:buSzPct val="100000"/>
              <a:buAutoNum type="arabicPeriod" startAt="1"/>
              <a:defRPr sz="2300">
                <a:uFill>
                  <a:solidFill>
                    <a:srgbClr val="000000"/>
                  </a:solidFill>
                </a:uFill>
                <a:latin typeface="Times New Roman"/>
                <a:ea typeface="Times New Roman"/>
                <a:cs typeface="Times New Roman"/>
                <a:sym typeface="Times New Roman"/>
              </a:defRPr>
            </a:pPr>
            <a:r>
              <a:t>Pre-industrial efflorescences and declines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 name="One Table: Average Global Numbers"/>
          <p:cNvSpPr txBox="1"/>
          <p:nvPr>
            <p:ph type="title" idx="4294967295"/>
          </p:nvPr>
        </p:nvSpPr>
        <p:spPr>
          <a:xfrm>
            <a:off x="277663" y="-2"/>
            <a:ext cx="8572501" cy="1270003"/>
          </a:xfrm>
          <a:prstGeom prst="rect">
            <a:avLst/>
          </a:prstGeom>
        </p:spPr>
        <p:txBody>
          <a:bodyPr lIns="45718" tIns="45718" rIns="45718" bIns="45718"/>
          <a:lstStyle>
            <a:lvl1pPr defTabSz="457200">
              <a:defRPr sz="7000">
                <a:solidFill>
                  <a:srgbClr val="000080"/>
                </a:solidFill>
                <a:uFill>
                  <a:solidFill>
                    <a:srgbClr val="000000"/>
                  </a:solidFill>
                </a:uFill>
                <a:latin typeface="Calibri"/>
                <a:ea typeface="Calibri"/>
                <a:cs typeface="Calibri"/>
                <a:sym typeface="Calibri"/>
              </a:defRPr>
            </a:lvl1pPr>
          </a:lstStyle>
          <a:p>
            <a:pPr/>
            <a:r>
              <a:t>One Important Table</a:t>
            </a:r>
          </a:p>
        </p:txBody>
      </p:sp>
      <p:sp>
        <p:nvSpPr>
          <p:cNvPr id="52" name="Approximately what has been the growth rate of the human useful-ideas stock between the year 1870 and today?…"/>
          <p:cNvSpPr txBox="1"/>
          <p:nvPr>
            <p:ph type="body" sz="half" idx="4294967295"/>
          </p:nvPr>
        </p:nvSpPr>
        <p:spPr>
          <a:xfrm>
            <a:off x="5417992" y="1267121"/>
            <a:ext cx="3432173"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Approximately what has been the growth rate of the human useful-ideas stock between the year 1870 and today?</a:t>
            </a:r>
            <a:endParaRPr>
              <a:latin typeface="Times New Roman"/>
              <a:ea typeface="Times New Roman"/>
              <a:cs typeface="Times New Roman"/>
              <a:sym typeface="Times New Roman"/>
            </a:endParaR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About 0.036%/year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About 3.6%/year</a:t>
            </a:r>
          </a:p>
          <a:p>
            <a:pPr marL="401052" indent="-401052" defTabSz="457200">
              <a:spcBef>
                <a:spcPts val="1200"/>
              </a:spcBef>
              <a:buSzPct val="100000"/>
              <a:buAutoNum type="alphaUcPeriod" startAt="1"/>
              <a:defRPr b="1">
                <a:uFill>
                  <a:solidFill>
                    <a:srgbClr val="000000"/>
                  </a:solidFill>
                </a:uFill>
                <a:latin typeface="Times New Roman"/>
                <a:ea typeface="Times New Roman"/>
                <a:cs typeface="Times New Roman"/>
                <a:sym typeface="Times New Roman"/>
              </a:defRPr>
            </a:pPr>
            <a:r>
              <a:t>About 2.06%/year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About 0.206%/year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 are close</a:t>
            </a:r>
          </a:p>
        </p:txBody>
      </p:sp>
      <p:pic>
        <p:nvPicPr>
          <p:cNvPr id="53" name="Image" descr="Image"/>
          <p:cNvPicPr>
            <a:picLocks noChangeAspect="1"/>
          </p:cNvPicPr>
          <p:nvPr/>
        </p:nvPicPr>
        <p:blipFill>
          <a:blip r:embed="rId2">
            <a:extLst/>
          </a:blip>
          <a:stretch>
            <a:fillRect/>
          </a:stretch>
        </p:blipFill>
        <p:spPr>
          <a:xfrm>
            <a:off x="277662" y="1270000"/>
            <a:ext cx="4775203" cy="449580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 name="Why Is This Interesting?"/>
          <p:cNvSpPr txBox="1"/>
          <p:nvPr>
            <p:ph type="title" idx="4294967295"/>
          </p:nvPr>
        </p:nvSpPr>
        <p:spPr>
          <a:xfrm>
            <a:off x="277663" y="-2"/>
            <a:ext cx="8572501" cy="1270003"/>
          </a:xfrm>
          <a:prstGeom prst="rect">
            <a:avLst/>
          </a:prstGeom>
        </p:spPr>
        <p:txBody>
          <a:bodyPr lIns="45718" tIns="45718" rIns="45718" bIns="45718"/>
          <a:lstStyle>
            <a:lvl1pPr defTabSz="438911">
              <a:defRPr sz="5700">
                <a:solidFill>
                  <a:srgbClr val="000080"/>
                </a:solidFill>
                <a:uFill>
                  <a:solidFill>
                    <a:srgbClr val="000000"/>
                  </a:solidFill>
                </a:uFill>
                <a:latin typeface="Calibri"/>
                <a:ea typeface="Calibri"/>
                <a:cs typeface="Calibri"/>
                <a:sym typeface="Calibri"/>
              </a:defRPr>
            </a:lvl1pPr>
          </a:lstStyle>
          <a:p>
            <a:pPr/>
            <a:r>
              <a:t>Why Is This Interesting?</a:t>
            </a:r>
          </a:p>
        </p:txBody>
      </p:sp>
      <p:pic>
        <p:nvPicPr>
          <p:cNvPr id="56" name="Image" descr="Image"/>
          <p:cNvPicPr>
            <a:picLocks noChangeAspect="1"/>
          </p:cNvPicPr>
          <p:nvPr/>
        </p:nvPicPr>
        <p:blipFill>
          <a:blip r:embed="rId2">
            <a:extLst/>
          </a:blip>
          <a:srcRect l="0" t="11890" r="0" b="0"/>
          <a:stretch>
            <a:fillRect/>
          </a:stretch>
        </p:blipFill>
        <p:spPr>
          <a:xfrm>
            <a:off x="277662" y="1270048"/>
            <a:ext cx="4974401" cy="4803834"/>
          </a:xfrm>
          <a:prstGeom prst="rect">
            <a:avLst/>
          </a:prstGeom>
          <a:ln w="12700">
            <a:miter lim="400000"/>
          </a:ln>
        </p:spPr>
      </p:pic>
      <p:sp>
        <p:nvSpPr>
          <p:cNvPr id="57" name="2.06/.0036 is about 60, no?…"/>
          <p:cNvSpPr txBox="1"/>
          <p:nvPr>
            <p:ph type="body" sz="half" idx="4294967295"/>
          </p:nvPr>
        </p:nvSpPr>
        <p:spPr>
          <a:xfrm>
            <a:off x="5252094" y="1267121"/>
            <a:ext cx="359807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2.06/.0036 is about 60, no?</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What else do you find interesting about this table to the left?</a:t>
            </a:r>
          </a:p>
        </p:txBody>
      </p:sp>
      <p:pic>
        <p:nvPicPr>
          <p:cNvPr id="58" name="Image" descr="Image"/>
          <p:cNvPicPr>
            <a:picLocks noChangeAspect="1"/>
          </p:cNvPicPr>
          <p:nvPr/>
        </p:nvPicPr>
        <p:blipFill>
          <a:blip r:embed="rId3">
            <a:extLst/>
          </a:blip>
          <a:stretch>
            <a:fillRect/>
          </a:stretch>
        </p:blipFill>
        <p:spPr>
          <a:xfrm>
            <a:off x="277662" y="1270000"/>
            <a:ext cx="4775203" cy="44958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One Figure: A Great Divergence"/>
          <p:cNvSpPr txBox="1"/>
          <p:nvPr>
            <p:ph type="title" idx="4294967295"/>
          </p:nvPr>
        </p:nvSpPr>
        <p:spPr>
          <a:xfrm>
            <a:off x="277663" y="-2"/>
            <a:ext cx="8572501" cy="1270003"/>
          </a:xfrm>
          <a:prstGeom prst="rect">
            <a:avLst/>
          </a:prstGeom>
        </p:spPr>
        <p:txBody>
          <a:bodyPr lIns="45718" tIns="45718" rIns="45718" bIns="45718"/>
          <a:lstStyle>
            <a:lvl1pPr defTabSz="333756">
              <a:defRPr sz="4300">
                <a:solidFill>
                  <a:srgbClr val="000080"/>
                </a:solidFill>
                <a:uFill>
                  <a:solidFill>
                    <a:srgbClr val="000000"/>
                  </a:solidFill>
                </a:uFill>
                <a:latin typeface="Calibri"/>
                <a:ea typeface="Calibri"/>
                <a:cs typeface="Calibri"/>
                <a:sym typeface="Calibri"/>
              </a:defRPr>
            </a:lvl1pPr>
          </a:lstStyle>
          <a:p>
            <a:pPr/>
            <a:r>
              <a:t>One Figure: A Great Divergence</a:t>
            </a:r>
          </a:p>
        </p:txBody>
      </p:sp>
      <p:sp>
        <p:nvSpPr>
          <p:cNvPr id="61" name="From 1800 to 2018:…"/>
          <p:cNvSpPr txBox="1"/>
          <p:nvPr>
            <p:ph type="body" sz="quarter" idx="4294967295"/>
          </p:nvPr>
        </p:nvSpPr>
        <p:spPr>
          <a:xfrm>
            <a:off x="277662" y="1270000"/>
            <a:ext cx="2150354" cy="5300222"/>
          </a:xfrm>
          <a:prstGeom prst="rect">
            <a:avLst/>
          </a:prstGeom>
        </p:spPr>
        <p:txBody>
          <a:bodyPr lIns="45718" tIns="45718" rIns="45718" bIns="45718" anchor="t"/>
          <a:lstStyle/>
          <a:p>
            <a:pPr marL="0" indent="0" defTabSz="379474">
              <a:spcBef>
                <a:spcPts val="900"/>
              </a:spcBef>
              <a:buSzTx/>
              <a:buFont typeface="Arial"/>
              <a:buNone/>
              <a:defRPr b="1" sz="1900">
                <a:uFill>
                  <a:solidFill>
                    <a:srgbClr val="000000"/>
                  </a:solidFill>
                </a:uFill>
                <a:latin typeface="+mn-lt"/>
                <a:ea typeface="+mn-ea"/>
                <a:cs typeface="+mn-cs"/>
                <a:sym typeface="Helvetica"/>
              </a:defRPr>
            </a:pPr>
            <a:r>
              <a:t>From 1800 to 2018:</a:t>
            </a:r>
            <a:endParaRPr>
              <a:latin typeface="Times New Roman"/>
              <a:ea typeface="Times New Roman"/>
              <a:cs typeface="Times New Roman"/>
              <a:sym typeface="Times New Roman"/>
            </a:endParaRP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The dots start with a 3-1 spread in incomes and a 10-year spread in life expectancy.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All the arrows go up.</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Some arrows—mostly those already to the right—go right fast.</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Other arrows go right slowly.</a:t>
            </a:r>
          </a:p>
        </p:txBody>
      </p:sp>
      <p:sp>
        <p:nvSpPr>
          <p:cNvPr id="62" name="10:20"/>
          <p:cNvSpPr txBox="1"/>
          <p:nvPr/>
        </p:nvSpPr>
        <p:spPr>
          <a:xfrm>
            <a:off x="8221129" y="0"/>
            <a:ext cx="922872" cy="3708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r>
              <a:t>10:20</a:t>
            </a:r>
          </a:p>
        </p:txBody>
      </p:sp>
      <p:pic>
        <p:nvPicPr>
          <p:cNvPr id="63" name="Image" descr="Image"/>
          <p:cNvPicPr>
            <a:picLocks noChangeAspect="1"/>
          </p:cNvPicPr>
          <p:nvPr/>
        </p:nvPicPr>
        <p:blipFill>
          <a:blip r:embed="rId2">
            <a:extLst/>
          </a:blip>
          <a:stretch>
            <a:fillRect/>
          </a:stretch>
        </p:blipFill>
        <p:spPr>
          <a:xfrm>
            <a:off x="2428014" y="1270000"/>
            <a:ext cx="6422150" cy="4322132"/>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China and India and America, 1800-1975"/>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China and India and America, 1800-1975</a:t>
            </a:r>
          </a:p>
        </p:txBody>
      </p:sp>
      <p:sp>
        <p:nvSpPr>
          <p:cNvPr id="66" name="From 1800 to 1975:…"/>
          <p:cNvSpPr txBox="1"/>
          <p:nvPr>
            <p:ph type="body" sz="half" idx="4294967295"/>
          </p:nvPr>
        </p:nvSpPr>
        <p:spPr>
          <a:xfrm>
            <a:off x="5667364" y="1267121"/>
            <a:ext cx="31828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From 1800 to 1975:</a:t>
            </a:r>
            <a:endParaRPr>
              <a:latin typeface="Times New Roman"/>
              <a:ea typeface="Times New Roman"/>
              <a:cs typeface="Times New Roman"/>
              <a:sym typeface="Times New Roman"/>
            </a:endParaRP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Measured living standards and productivity levels improve fourteen-fold in the United States…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…&amp; less than 30% in China &amp; India…</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…in spite of economic, transport, and cultural globalization…</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This is crazy!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 “great divergence”</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Not only were China  &amp; India relatively poor in 1800, they fell further behind thereafter</a:t>
            </a:r>
          </a:p>
        </p:txBody>
      </p:sp>
      <p:pic>
        <p:nvPicPr>
          <p:cNvPr id="67" name="Image" descr="Image"/>
          <p:cNvPicPr>
            <a:picLocks noChangeAspect="1"/>
          </p:cNvPicPr>
          <p:nvPr/>
        </p:nvPicPr>
        <p:blipFill>
          <a:blip r:embed="rId2">
            <a:extLst/>
          </a:blip>
          <a:stretch>
            <a:fillRect/>
          </a:stretch>
        </p:blipFill>
        <p:spPr>
          <a:xfrm>
            <a:off x="277662" y="1270000"/>
            <a:ext cx="5389704" cy="3676595"/>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China and India and America, 1975–2018"/>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China and India and America, 1975–2018</a:t>
            </a:r>
          </a:p>
        </p:txBody>
      </p:sp>
      <p:sp>
        <p:nvSpPr>
          <p:cNvPr id="70" name="From 1975-2018:…"/>
          <p:cNvSpPr txBox="1"/>
          <p:nvPr>
            <p:ph type="body" sz="half" idx="4294967295"/>
          </p:nvPr>
        </p:nvSpPr>
        <p:spPr>
          <a:xfrm>
            <a:off x="5667364" y="1267121"/>
            <a:ext cx="31828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From 1975-2018:</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Measured living standards and productivity levels…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…54.9/25.9 = 2.12 in America…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…16.0/0.9 = 17.8 in China…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…6.9/1.2 = 5.8 in India…</a:t>
            </a:r>
          </a:p>
        </p:txBody>
      </p:sp>
      <p:pic>
        <p:nvPicPr>
          <p:cNvPr id="71" name="Image" descr="Image"/>
          <p:cNvPicPr>
            <a:picLocks noChangeAspect="1"/>
          </p:cNvPicPr>
          <p:nvPr/>
        </p:nvPicPr>
        <p:blipFill>
          <a:blip r:embed="rId2">
            <a:extLst/>
          </a:blip>
          <a:stretch>
            <a:fillRect/>
          </a:stretch>
        </p:blipFill>
        <p:spPr>
          <a:xfrm>
            <a:off x="277662" y="1270000"/>
            <a:ext cx="5389704" cy="3630839"/>
          </a:xfrm>
          <a:prstGeom prst="rect">
            <a:avLst/>
          </a:prstGeom>
          <a:ln w="12700">
            <a:miter lim="400000"/>
          </a:ln>
        </p:spPr>
      </p:pic>
      <p:sp>
        <p:nvSpPr>
          <p:cNvPr id="72" name="Slide Number"/>
          <p:cNvSpPr txBox="1"/>
          <p:nvPr>
            <p:ph type="sldNum" sz="quarter" idx="4294967295"/>
          </p:nvPr>
        </p:nvSpPr>
        <p:spPr>
          <a:xfrm>
            <a:off x="8505420" y="6404293"/>
            <a:ext cx="181380" cy="269239"/>
          </a:xfrm>
          <a:prstGeom prst="rect">
            <a:avLst/>
          </a:prstGeom>
          <a:extLst>
            <a:ext uri="{C572A759-6A51-4108-AA02-DFA0A04FC94B}">
              <ma14:wrappingTextBoxFlag xmlns:ma14="http://schemas.microsoft.com/office/mac/drawingml/2011/main" val="1"/>
            </a:ext>
          </a:extLst>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